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77" r:id="rId2"/>
    <p:sldId id="343" r:id="rId3"/>
    <p:sldId id="279" r:id="rId4"/>
    <p:sldId id="344" r:id="rId5"/>
    <p:sldId id="278" r:id="rId6"/>
    <p:sldId id="280" r:id="rId7"/>
    <p:sldId id="281" r:id="rId8"/>
    <p:sldId id="256" r:id="rId9"/>
    <p:sldId id="282" r:id="rId10"/>
    <p:sldId id="287" r:id="rId11"/>
    <p:sldId id="345" r:id="rId12"/>
    <p:sldId id="283" r:id="rId13"/>
    <p:sldId id="284" r:id="rId14"/>
    <p:sldId id="257" r:id="rId15"/>
    <p:sldId id="346" r:id="rId16"/>
    <p:sldId id="258" r:id="rId17"/>
    <p:sldId id="259" r:id="rId18"/>
    <p:sldId id="260" r:id="rId19"/>
    <p:sldId id="261" r:id="rId20"/>
    <p:sldId id="262" r:id="rId21"/>
    <p:sldId id="263" r:id="rId22"/>
    <p:sldId id="290" r:id="rId23"/>
    <p:sldId id="291" r:id="rId24"/>
    <p:sldId id="292" r:id="rId25"/>
    <p:sldId id="264" r:id="rId26"/>
    <p:sldId id="265" r:id="rId27"/>
    <p:sldId id="266" r:id="rId28"/>
    <p:sldId id="267" r:id="rId29"/>
    <p:sldId id="268" r:id="rId30"/>
    <p:sldId id="347" r:id="rId31"/>
    <p:sldId id="269" r:id="rId32"/>
    <p:sldId id="270" r:id="rId33"/>
    <p:sldId id="271" r:id="rId34"/>
    <p:sldId id="272" r:id="rId35"/>
    <p:sldId id="273"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3" r:id="rId54"/>
    <p:sldId id="327"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9" r:id="rId69"/>
    <p:sldId id="330" r:id="rId70"/>
    <p:sldId id="331" r:id="rId71"/>
    <p:sldId id="332" r:id="rId72"/>
    <p:sldId id="334" r:id="rId73"/>
    <p:sldId id="333" r:id="rId74"/>
    <p:sldId id="335" r:id="rId75"/>
    <p:sldId id="336" r:id="rId76"/>
    <p:sldId id="337" r:id="rId77"/>
    <p:sldId id="338"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0"/>
    <p:restoredTop sz="89408" autoAdjust="0"/>
  </p:normalViewPr>
  <p:slideViewPr>
    <p:cSldViewPr snapToGrid="0">
      <p:cViewPr varScale="1">
        <p:scale>
          <a:sx n="88" d="100"/>
          <a:sy n="88" d="100"/>
        </p:scale>
        <p:origin x="-437" y="-77"/>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2EA895-9766-4733-BA86-E61AC1800CDF}" type="datetimeFigureOut">
              <a:rPr lang="en-US" smtClean="0"/>
              <a:pPr/>
              <a:t>3/6/2024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0A7B03-BA0F-4BF2-8E69-E4F3782EDB4B}" type="slidenum">
              <a:rPr lang="en-US" smtClean="0"/>
              <a:pPr/>
              <a:t>‹#›</a:t>
            </a:fld>
            <a:endParaRPr lang="en-US"/>
          </a:p>
        </p:txBody>
      </p:sp>
    </p:spTree>
    <p:extLst>
      <p:ext uri="{BB962C8B-B14F-4D97-AF65-F5344CB8AC3E}">
        <p14:creationId xmlns:p14="http://schemas.microsoft.com/office/powerpoint/2010/main" xmlns="" val="1786933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60A7B03-BA0F-4BF2-8E69-E4F3782EDB4B}" type="slidenum">
              <a:rPr lang="en-US" smtClean="0"/>
              <a:pPr/>
              <a:t>52</a:t>
            </a:fld>
            <a:endParaRPr lang="en-US"/>
          </a:p>
        </p:txBody>
      </p:sp>
    </p:spTree>
    <p:extLst>
      <p:ext uri="{BB962C8B-B14F-4D97-AF65-F5344CB8AC3E}">
        <p14:creationId xmlns:p14="http://schemas.microsoft.com/office/powerpoint/2010/main" xmlns="" val="3724806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60A7B03-BA0F-4BF2-8E69-E4F3782EDB4B}" type="slidenum">
              <a:rPr lang="en-US" smtClean="0"/>
              <a:pPr/>
              <a:t>77</a:t>
            </a:fld>
            <a:endParaRPr lang="en-US"/>
          </a:p>
        </p:txBody>
      </p:sp>
    </p:spTree>
    <p:extLst>
      <p:ext uri="{BB962C8B-B14F-4D97-AF65-F5344CB8AC3E}">
        <p14:creationId xmlns:p14="http://schemas.microsoft.com/office/powerpoint/2010/main" xmlns="" val="3127105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8964C1C-6628-49A0-8954-7AD452E00271}"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40C1D-863C-448C-8819-2F32CDF2DBD4}" type="slidenum">
              <a:rPr lang="en-US" smtClean="0"/>
              <a:pPr/>
              <a:t>‹#›</a:t>
            </a:fld>
            <a:endParaRPr lang="en-US"/>
          </a:p>
        </p:txBody>
      </p:sp>
    </p:spTree>
    <p:extLst>
      <p:ext uri="{BB962C8B-B14F-4D97-AF65-F5344CB8AC3E}">
        <p14:creationId xmlns:p14="http://schemas.microsoft.com/office/powerpoint/2010/main" xmlns="" val="862567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964C1C-6628-49A0-8954-7AD452E00271}"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40C1D-863C-448C-8819-2F32CDF2DBD4}" type="slidenum">
              <a:rPr lang="en-US" smtClean="0"/>
              <a:pPr/>
              <a:t>‹#›</a:t>
            </a:fld>
            <a:endParaRPr lang="en-US"/>
          </a:p>
        </p:txBody>
      </p:sp>
    </p:spTree>
    <p:extLst>
      <p:ext uri="{BB962C8B-B14F-4D97-AF65-F5344CB8AC3E}">
        <p14:creationId xmlns:p14="http://schemas.microsoft.com/office/powerpoint/2010/main" xmlns="" val="2503618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964C1C-6628-49A0-8954-7AD452E00271}"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40C1D-863C-448C-8819-2F32CDF2DBD4}" type="slidenum">
              <a:rPr lang="en-US" smtClean="0"/>
              <a:pPr/>
              <a:t>‹#›</a:t>
            </a:fld>
            <a:endParaRPr lang="en-US"/>
          </a:p>
        </p:txBody>
      </p:sp>
    </p:spTree>
    <p:extLst>
      <p:ext uri="{BB962C8B-B14F-4D97-AF65-F5344CB8AC3E}">
        <p14:creationId xmlns:p14="http://schemas.microsoft.com/office/powerpoint/2010/main" xmlns="" val="2759173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964C1C-6628-49A0-8954-7AD452E00271}"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40C1D-863C-448C-8819-2F32CDF2DBD4}" type="slidenum">
              <a:rPr lang="en-US" smtClean="0"/>
              <a:pPr/>
              <a:t>‹#›</a:t>
            </a:fld>
            <a:endParaRPr lang="en-US"/>
          </a:p>
        </p:txBody>
      </p:sp>
    </p:spTree>
    <p:extLst>
      <p:ext uri="{BB962C8B-B14F-4D97-AF65-F5344CB8AC3E}">
        <p14:creationId xmlns:p14="http://schemas.microsoft.com/office/powerpoint/2010/main" xmlns="" val="3502410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8964C1C-6628-49A0-8954-7AD452E00271}"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40C1D-863C-448C-8819-2F32CDF2DBD4}" type="slidenum">
              <a:rPr lang="en-US" smtClean="0"/>
              <a:pPr/>
              <a:t>‹#›</a:t>
            </a:fld>
            <a:endParaRPr lang="en-US"/>
          </a:p>
        </p:txBody>
      </p:sp>
    </p:spTree>
    <p:extLst>
      <p:ext uri="{BB962C8B-B14F-4D97-AF65-F5344CB8AC3E}">
        <p14:creationId xmlns:p14="http://schemas.microsoft.com/office/powerpoint/2010/main" xmlns="" val="3026270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8964C1C-6628-49A0-8954-7AD452E00271}"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40C1D-863C-448C-8819-2F32CDF2DBD4}" type="slidenum">
              <a:rPr lang="en-US" smtClean="0"/>
              <a:pPr/>
              <a:t>‹#›</a:t>
            </a:fld>
            <a:endParaRPr lang="en-US"/>
          </a:p>
        </p:txBody>
      </p:sp>
    </p:spTree>
    <p:extLst>
      <p:ext uri="{BB962C8B-B14F-4D97-AF65-F5344CB8AC3E}">
        <p14:creationId xmlns:p14="http://schemas.microsoft.com/office/powerpoint/2010/main" xmlns="" val="3785944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8964C1C-6628-49A0-8954-7AD452E00271}" type="datetimeFigureOut">
              <a:rPr lang="en-US" smtClean="0"/>
              <a:pPr/>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A40C1D-863C-448C-8819-2F32CDF2DBD4}" type="slidenum">
              <a:rPr lang="en-US" smtClean="0"/>
              <a:pPr/>
              <a:t>‹#›</a:t>
            </a:fld>
            <a:endParaRPr lang="en-US"/>
          </a:p>
        </p:txBody>
      </p:sp>
    </p:spTree>
    <p:extLst>
      <p:ext uri="{BB962C8B-B14F-4D97-AF65-F5344CB8AC3E}">
        <p14:creationId xmlns:p14="http://schemas.microsoft.com/office/powerpoint/2010/main" xmlns="" val="2740651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8964C1C-6628-49A0-8954-7AD452E00271}" type="datetimeFigureOut">
              <a:rPr lang="en-US" smtClean="0"/>
              <a:pPr/>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A40C1D-863C-448C-8819-2F32CDF2DBD4}" type="slidenum">
              <a:rPr lang="en-US" smtClean="0"/>
              <a:pPr/>
              <a:t>‹#›</a:t>
            </a:fld>
            <a:endParaRPr lang="en-US"/>
          </a:p>
        </p:txBody>
      </p:sp>
    </p:spTree>
    <p:extLst>
      <p:ext uri="{BB962C8B-B14F-4D97-AF65-F5344CB8AC3E}">
        <p14:creationId xmlns:p14="http://schemas.microsoft.com/office/powerpoint/2010/main" xmlns="" val="761599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964C1C-6628-49A0-8954-7AD452E00271}" type="datetimeFigureOut">
              <a:rPr lang="en-US" smtClean="0"/>
              <a:pPr/>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A40C1D-863C-448C-8819-2F32CDF2DBD4}" type="slidenum">
              <a:rPr lang="en-US" smtClean="0"/>
              <a:pPr/>
              <a:t>‹#›</a:t>
            </a:fld>
            <a:endParaRPr lang="en-US"/>
          </a:p>
        </p:txBody>
      </p:sp>
    </p:spTree>
    <p:extLst>
      <p:ext uri="{BB962C8B-B14F-4D97-AF65-F5344CB8AC3E}">
        <p14:creationId xmlns:p14="http://schemas.microsoft.com/office/powerpoint/2010/main" xmlns="" val="2283274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964C1C-6628-49A0-8954-7AD452E00271}"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40C1D-863C-448C-8819-2F32CDF2DBD4}" type="slidenum">
              <a:rPr lang="en-US" smtClean="0"/>
              <a:pPr/>
              <a:t>‹#›</a:t>
            </a:fld>
            <a:endParaRPr lang="en-US"/>
          </a:p>
        </p:txBody>
      </p:sp>
    </p:spTree>
    <p:extLst>
      <p:ext uri="{BB962C8B-B14F-4D97-AF65-F5344CB8AC3E}">
        <p14:creationId xmlns:p14="http://schemas.microsoft.com/office/powerpoint/2010/main" xmlns="" val="2947144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964C1C-6628-49A0-8954-7AD452E00271}"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40C1D-863C-448C-8819-2F32CDF2DBD4}" type="slidenum">
              <a:rPr lang="en-US" smtClean="0"/>
              <a:pPr/>
              <a:t>‹#›</a:t>
            </a:fld>
            <a:endParaRPr lang="en-US"/>
          </a:p>
        </p:txBody>
      </p:sp>
    </p:spTree>
    <p:extLst>
      <p:ext uri="{BB962C8B-B14F-4D97-AF65-F5344CB8AC3E}">
        <p14:creationId xmlns:p14="http://schemas.microsoft.com/office/powerpoint/2010/main" xmlns="" val="2527987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964C1C-6628-49A0-8954-7AD452E00271}" type="datetimeFigureOut">
              <a:rPr lang="en-US" smtClean="0"/>
              <a:pPr/>
              <a:t>3/6/2024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40C1D-863C-448C-8819-2F32CDF2DBD4}" type="slidenum">
              <a:rPr lang="en-US" smtClean="0"/>
              <a:pPr/>
              <a:t>‹#›</a:t>
            </a:fld>
            <a:endParaRPr lang="en-US"/>
          </a:p>
        </p:txBody>
      </p:sp>
    </p:spTree>
    <p:extLst>
      <p:ext uri="{BB962C8B-B14F-4D97-AF65-F5344CB8AC3E}">
        <p14:creationId xmlns:p14="http://schemas.microsoft.com/office/powerpoint/2010/main" xmlns="" val="2139596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0.emf"/><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91.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4.png"/><Relationship Id="rId4" Type="http://schemas.openxmlformats.org/officeDocument/2006/relationships/image" Target="../media/image99.png"/><Relationship Id="rId9" Type="http://schemas.openxmlformats.org/officeDocument/2006/relationships/image" Target="../media/image103.png"/></Relationships>
</file>

<file path=ppt/slides/_rels/slide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wmf"/></Relationships>
</file>

<file path=ppt/slides/_rels/slide3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3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wmf"/><Relationship Id="rId1" Type="http://schemas.openxmlformats.org/officeDocument/2006/relationships/slideLayout" Target="../slideLayouts/slideLayout2.xml"/><Relationship Id="rId5" Type="http://schemas.openxmlformats.org/officeDocument/2006/relationships/image" Target="../media/image148.wmf"/><Relationship Id="rId4" Type="http://schemas.openxmlformats.org/officeDocument/2006/relationships/image" Target="../media/image143.png"/></Relationships>
</file>

<file path=ppt/slides/_rels/slide5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9.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wmf"/><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63.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6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66.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6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png"/><Relationship Id="rId7" Type="http://schemas.openxmlformats.org/officeDocument/2006/relationships/image" Target="../media/image20.emf"/><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emf"/><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15184" y="1470736"/>
            <a:ext cx="6916702" cy="1754326"/>
          </a:xfrm>
          <a:prstGeom prst="rect">
            <a:avLst/>
          </a:prstGeom>
          <a:noFill/>
        </p:spPr>
        <p:txBody>
          <a:bodyPr wrap="none" rtlCol="0">
            <a:spAutoFit/>
          </a:bodyPr>
          <a:lstStyle/>
          <a:p>
            <a:pPr algn="ctr"/>
            <a:r>
              <a:rPr lang="en-US" sz="6000" b="1" dirty="0" smtClean="0"/>
              <a:t>Data Communication</a:t>
            </a:r>
          </a:p>
          <a:p>
            <a:pPr algn="ctr"/>
            <a:r>
              <a:rPr lang="en-US" sz="4800" dirty="0" smtClean="0">
                <a:solidFill>
                  <a:srgbClr val="FF0000"/>
                </a:solidFill>
              </a:rPr>
              <a:t>ECE 3151</a:t>
            </a:r>
            <a:endParaRPr lang="en-US" sz="4800" dirty="0">
              <a:solidFill>
                <a:srgbClr val="FF0000"/>
              </a:solidFill>
            </a:endParaRPr>
          </a:p>
        </p:txBody>
      </p:sp>
      <p:sp>
        <p:nvSpPr>
          <p:cNvPr id="5" name="TextBox 4"/>
          <p:cNvSpPr txBox="1"/>
          <p:nvPr/>
        </p:nvSpPr>
        <p:spPr>
          <a:xfrm>
            <a:off x="4809744" y="3136392"/>
            <a:ext cx="2286203" cy="1446550"/>
          </a:xfrm>
          <a:prstGeom prst="rect">
            <a:avLst/>
          </a:prstGeom>
          <a:noFill/>
        </p:spPr>
        <p:txBody>
          <a:bodyPr wrap="none" rtlCol="0">
            <a:spAutoFit/>
          </a:bodyPr>
          <a:lstStyle/>
          <a:p>
            <a:pPr algn="ctr"/>
            <a:r>
              <a:rPr lang="en-US" sz="4400" b="1" dirty="0" smtClean="0"/>
              <a:t> </a:t>
            </a:r>
            <a:r>
              <a:rPr lang="en-US" sz="4000" b="1" dirty="0" smtClean="0"/>
              <a:t>Section B</a:t>
            </a:r>
          </a:p>
          <a:p>
            <a:pPr algn="ctr"/>
            <a:r>
              <a:rPr lang="en-US" sz="4400" b="1" dirty="0" smtClean="0">
                <a:solidFill>
                  <a:srgbClr val="7030A0"/>
                </a:solidFill>
              </a:rPr>
              <a:t>  (2024)</a:t>
            </a:r>
            <a:endParaRPr lang="en-US" sz="4400" b="1" dirty="0">
              <a:solidFill>
                <a:srgbClr val="7030A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4753"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569343" y="992009"/>
            <a:ext cx="4191000" cy="1028700"/>
          </a:xfrm>
          <a:prstGeom prst="rect">
            <a:avLst/>
          </a:prstGeom>
          <a:noFill/>
        </p:spPr>
      </p:pic>
      <p:sp>
        <p:nvSpPr>
          <p:cNvPr id="74755" name="Rectangle 3"/>
          <p:cNvSpPr>
            <a:spLocks noChangeArrowheads="1"/>
          </p:cNvSpPr>
          <p:nvPr/>
        </p:nvSpPr>
        <p:spPr bwMode="auto">
          <a:xfrm>
            <a:off x="0" y="148590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4757" name="Rectangle 5"/>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4756"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098875" y="1155908"/>
            <a:ext cx="884238" cy="739775"/>
          </a:xfrm>
          <a:prstGeom prst="rect">
            <a:avLst/>
          </a:prstGeom>
          <a:noFill/>
        </p:spPr>
      </p:pic>
      <p:sp>
        <p:nvSpPr>
          <p:cNvPr id="74758" name="Rectangle 6"/>
          <p:cNvSpPr>
            <a:spLocks noChangeArrowheads="1"/>
          </p:cNvSpPr>
          <p:nvPr/>
        </p:nvSpPr>
        <p:spPr bwMode="auto">
          <a:xfrm>
            <a:off x="0" y="11969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4760" name="Rectangle 8"/>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4759" name="Picture 7"/>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096000" y="2166674"/>
            <a:ext cx="1050925" cy="860425"/>
          </a:xfrm>
          <a:prstGeom prst="rect">
            <a:avLst/>
          </a:prstGeom>
          <a:noFill/>
        </p:spPr>
      </p:pic>
      <p:sp>
        <p:nvSpPr>
          <p:cNvPr id="74761" name="Rectangle 9"/>
          <p:cNvSpPr>
            <a:spLocks noChangeArrowheads="1"/>
          </p:cNvSpPr>
          <p:nvPr/>
        </p:nvSpPr>
        <p:spPr bwMode="auto">
          <a:xfrm>
            <a:off x="0" y="131762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4763" name="Rectangle 11"/>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4762" name="Picture 10"/>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6096000" y="3134059"/>
            <a:ext cx="1227138" cy="860425"/>
          </a:xfrm>
          <a:prstGeom prst="rect">
            <a:avLst/>
          </a:prstGeom>
          <a:noFill/>
        </p:spPr>
      </p:pic>
      <p:sp>
        <p:nvSpPr>
          <p:cNvPr id="74764" name="Rectangle 12"/>
          <p:cNvSpPr>
            <a:spLocks noChangeArrowheads="1"/>
          </p:cNvSpPr>
          <p:nvPr/>
        </p:nvSpPr>
        <p:spPr bwMode="auto">
          <a:xfrm>
            <a:off x="0" y="131762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4766" name="Rectangle 14"/>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4765" name="Picture 13"/>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7686136" y="1086899"/>
            <a:ext cx="1104900" cy="808038"/>
          </a:xfrm>
          <a:prstGeom prst="rect">
            <a:avLst/>
          </a:prstGeom>
          <a:noFill/>
        </p:spPr>
      </p:pic>
      <p:sp>
        <p:nvSpPr>
          <p:cNvPr id="74767" name="Rectangle 15"/>
          <p:cNvSpPr>
            <a:spLocks noChangeArrowheads="1"/>
          </p:cNvSpPr>
          <p:nvPr/>
        </p:nvSpPr>
        <p:spPr bwMode="auto">
          <a:xfrm>
            <a:off x="0" y="1265238"/>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4769" name="Rectangle 17"/>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4768" name="Picture 16"/>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9411420" y="1276679"/>
            <a:ext cx="1417638" cy="411163"/>
          </a:xfrm>
          <a:prstGeom prst="rect">
            <a:avLst/>
          </a:prstGeom>
          <a:noFill/>
        </p:spPr>
      </p:pic>
      <p:sp>
        <p:nvSpPr>
          <p:cNvPr id="74770" name="Rectangle 18"/>
          <p:cNvSpPr>
            <a:spLocks noChangeArrowheads="1"/>
          </p:cNvSpPr>
          <p:nvPr/>
        </p:nvSpPr>
        <p:spPr bwMode="auto">
          <a:xfrm>
            <a:off x="0" y="868363"/>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74771" name="Picture 19"/>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7865494" y="2463575"/>
            <a:ext cx="2171700" cy="639763"/>
          </a:xfrm>
          <a:prstGeom prst="rect">
            <a:avLst/>
          </a:prstGeom>
          <a:noFill/>
        </p:spPr>
      </p:pic>
      <p:sp>
        <p:nvSpPr>
          <p:cNvPr id="74773" name="Rectangle 21"/>
          <p:cNvSpPr>
            <a:spLocks noChangeArrowheads="1"/>
          </p:cNvSpPr>
          <p:nvPr/>
        </p:nvSpPr>
        <p:spPr bwMode="auto">
          <a:xfrm>
            <a:off x="0" y="1096963"/>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4775" name="Rectangle 23"/>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4774" name="Picture 22"/>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7865494" y="3127846"/>
            <a:ext cx="2911475" cy="746125"/>
          </a:xfrm>
          <a:prstGeom prst="rect">
            <a:avLst/>
          </a:prstGeom>
          <a:noFill/>
        </p:spPr>
      </p:pic>
      <p:sp>
        <p:nvSpPr>
          <p:cNvPr id="74777" name="Rectangle 25"/>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4776" name="Picture 24"/>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1475117" y="2415370"/>
            <a:ext cx="3421063" cy="1012825"/>
          </a:xfrm>
          <a:prstGeom prst="rect">
            <a:avLst/>
          </a:prstGeom>
          <a:noFill/>
        </p:spPr>
      </p:pic>
      <p:sp>
        <p:nvSpPr>
          <p:cNvPr id="74778" name="Rectangle 26"/>
          <p:cNvSpPr>
            <a:spLocks noChangeArrowheads="1"/>
          </p:cNvSpPr>
          <p:nvPr/>
        </p:nvSpPr>
        <p:spPr bwMode="auto">
          <a:xfrm>
            <a:off x="0" y="147002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4780" name="Rectangle 28"/>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4779" name="Picture 27"/>
          <p:cNvPicPr>
            <a:picLocks noChangeAspect="1" noChangeArrowheads="1"/>
          </p:cNvPicPr>
          <p:nvPr/>
        </p:nvPicPr>
        <p:blipFill>
          <a:blip r:embed="rId11">
            <a:clrChange>
              <a:clrFrom>
                <a:srgbClr val="FFFFFF"/>
              </a:clrFrom>
              <a:clrTo>
                <a:srgbClr val="FFFFFF">
                  <a:alpha val="0"/>
                </a:srgbClr>
              </a:clrTo>
            </a:clrChange>
          </a:blip>
          <a:srcRect/>
          <a:stretch>
            <a:fillRect/>
          </a:stretch>
        </p:blipFill>
        <p:spPr bwMode="auto">
          <a:xfrm>
            <a:off x="1509622" y="3890485"/>
            <a:ext cx="2438400" cy="1012825"/>
          </a:xfrm>
          <a:prstGeom prst="rect">
            <a:avLst/>
          </a:prstGeom>
          <a:noFill/>
        </p:spPr>
      </p:pic>
      <p:sp>
        <p:nvSpPr>
          <p:cNvPr id="74781" name="Rectangle 29"/>
          <p:cNvSpPr>
            <a:spLocks noChangeArrowheads="1"/>
          </p:cNvSpPr>
          <p:nvPr/>
        </p:nvSpPr>
        <p:spPr bwMode="auto">
          <a:xfrm>
            <a:off x="0" y="147002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4783" name="Rectangle 31"/>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4782" name="Picture 30"/>
          <p:cNvPicPr>
            <a:picLocks noChangeAspect="1" noChangeArrowheads="1"/>
          </p:cNvPicPr>
          <p:nvPr/>
        </p:nvPicPr>
        <p:blipFill>
          <a:blip r:embed="rId12">
            <a:clrChange>
              <a:clrFrom>
                <a:srgbClr val="FFFFFF"/>
              </a:clrFrom>
              <a:clrTo>
                <a:srgbClr val="FFFFFF">
                  <a:alpha val="0"/>
                </a:srgbClr>
              </a:clrTo>
            </a:clrChange>
          </a:blip>
          <a:srcRect/>
          <a:stretch>
            <a:fillRect/>
          </a:stretch>
        </p:blipFill>
        <p:spPr bwMode="auto">
          <a:xfrm>
            <a:off x="1492370" y="5098184"/>
            <a:ext cx="1227138" cy="815975"/>
          </a:xfrm>
          <a:prstGeom prst="rect">
            <a:avLst/>
          </a:prstGeom>
          <a:noFill/>
        </p:spPr>
      </p:pic>
      <p:pic>
        <p:nvPicPr>
          <p:cNvPr id="34" name="Picture 33"/>
          <p:cNvPicPr>
            <a:picLocks noChangeAspect="1"/>
          </p:cNvPicPr>
          <p:nvPr/>
        </p:nvPicPr>
        <p:blipFill>
          <a:blip r:embed="rId13"/>
          <a:stretch>
            <a:fillRect/>
          </a:stretch>
        </p:blipFill>
        <p:spPr>
          <a:xfrm>
            <a:off x="4383592" y="5329682"/>
            <a:ext cx="4045026" cy="898589"/>
          </a:xfrm>
          <a:prstGeom prst="rect">
            <a:avLst/>
          </a:prstGeom>
          <a:ln w="28575">
            <a:solidFill>
              <a:srgbClr val="FF0000"/>
            </a:solidFill>
          </a:ln>
        </p:spPr>
      </p:pic>
      <p:sp>
        <p:nvSpPr>
          <p:cNvPr id="35" name="Rectangle 34"/>
          <p:cNvSpPr/>
          <p:nvPr/>
        </p:nvSpPr>
        <p:spPr>
          <a:xfrm>
            <a:off x="5445945" y="4874723"/>
            <a:ext cx="1888659" cy="523220"/>
          </a:xfrm>
          <a:prstGeom prst="rect">
            <a:avLst/>
          </a:prstGeom>
        </p:spPr>
        <p:txBody>
          <a:bodyPr wrap="none">
            <a:spAutoFit/>
          </a:bodyPr>
          <a:lstStyle/>
          <a:p>
            <a:r>
              <a:rPr lang="en-US" sz="2800" b="1" dirty="0" smtClean="0"/>
              <a:t>Q-function:</a:t>
            </a:r>
            <a:endParaRPr lang="en-US" sz="2800" dirty="0"/>
          </a:p>
        </p:txBody>
      </p:sp>
      <p:cxnSp>
        <p:nvCxnSpPr>
          <p:cNvPr id="38" name="Straight Connector 37"/>
          <p:cNvCxnSpPr/>
          <p:nvPr/>
        </p:nvCxnSpPr>
        <p:spPr>
          <a:xfrm rot="16200000" flipH="1">
            <a:off x="3692968" y="2856203"/>
            <a:ext cx="3931920" cy="345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ight Arrow 38"/>
          <p:cNvSpPr/>
          <p:nvPr/>
        </p:nvSpPr>
        <p:spPr>
          <a:xfrm>
            <a:off x="7168551" y="1376216"/>
            <a:ext cx="319177" cy="18978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a:off x="8951344" y="1381724"/>
            <a:ext cx="319177" cy="18978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709137" y="2416809"/>
            <a:ext cx="3358554" cy="16188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932554" y="2152623"/>
            <a:ext cx="1518249" cy="19150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926347" y="1000664"/>
            <a:ext cx="5141344" cy="8971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rot="16200000" flipH="1">
            <a:off x="3603840" y="2654937"/>
            <a:ext cx="3931920" cy="345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Down Arrow 1"/>
          <p:cNvSpPr/>
          <p:nvPr/>
        </p:nvSpPr>
        <p:spPr>
          <a:xfrm>
            <a:off x="6096000" y="1933574"/>
            <a:ext cx="201769" cy="18701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113004" y="2009102"/>
            <a:ext cx="1111651" cy="369332"/>
          </a:xfrm>
          <a:prstGeom prst="rect">
            <a:avLst/>
          </a:prstGeom>
          <a:noFill/>
        </p:spPr>
        <p:txBody>
          <a:bodyPr wrap="none" rtlCol="0">
            <a:spAutoFit/>
          </a:bodyPr>
          <a:lstStyle/>
          <a:p>
            <a:r>
              <a:rPr lang="en-US" b="1" dirty="0" smtClean="0"/>
              <a:t>New limit</a:t>
            </a:r>
            <a:endParaRPr lang="en-US" b="1" dirty="0"/>
          </a:p>
        </p:txBody>
      </p:sp>
      <p:sp>
        <p:nvSpPr>
          <p:cNvPr id="4" name="Down Arrow 3"/>
          <p:cNvSpPr/>
          <p:nvPr/>
        </p:nvSpPr>
        <p:spPr>
          <a:xfrm>
            <a:off x="6096000" y="2873455"/>
            <a:ext cx="201769" cy="23670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7562231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5006" y="1506819"/>
            <a:ext cx="2279560" cy="15325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131975" y="1506819"/>
            <a:ext cx="2279560" cy="15325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9" idx="2"/>
          </p:cNvCxnSpPr>
          <p:nvPr/>
        </p:nvCxnSpPr>
        <p:spPr>
          <a:xfrm flipV="1">
            <a:off x="5271755" y="1506819"/>
            <a:ext cx="317679" cy="15325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963443" y="1506819"/>
            <a:ext cx="2970726" cy="15325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12" idx="1"/>
          </p:cNvCxnSpPr>
          <p:nvPr/>
        </p:nvCxnSpPr>
        <p:spPr>
          <a:xfrm>
            <a:off x="7963443" y="2273112"/>
            <a:ext cx="2970726" cy="2253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2" idx="0"/>
          </p:cNvCxnSpPr>
          <p:nvPr/>
        </p:nvCxnSpPr>
        <p:spPr>
          <a:xfrm flipH="1">
            <a:off x="9139338" y="1506819"/>
            <a:ext cx="309468" cy="15325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4" idx="1"/>
          </p:cNvCxnSpPr>
          <p:nvPr/>
        </p:nvCxnSpPr>
        <p:spPr>
          <a:xfrm>
            <a:off x="425006" y="2273112"/>
            <a:ext cx="2279560" cy="431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285703" y="1626781"/>
            <a:ext cx="558166" cy="646331"/>
          </a:xfrm>
          <a:prstGeom prst="rect">
            <a:avLst/>
          </a:prstGeom>
          <a:noFill/>
        </p:spPr>
        <p:txBody>
          <a:bodyPr wrap="none" rtlCol="0">
            <a:spAutoFit/>
          </a:bodyPr>
          <a:lstStyle/>
          <a:p>
            <a:r>
              <a:rPr lang="en-US" sz="3600" b="1" dirty="0" smtClean="0"/>
              <a:t>S</a:t>
            </a:r>
            <a:r>
              <a:rPr lang="en-US" sz="3600" b="1" baseline="-25000" dirty="0" smtClean="0"/>
              <a:t>0</a:t>
            </a:r>
            <a:endParaRPr lang="en-US" sz="3600" b="1" baseline="-25000" dirty="0"/>
          </a:p>
        </p:txBody>
      </p:sp>
      <p:sp>
        <p:nvSpPr>
          <p:cNvPr id="21" name="TextBox 20"/>
          <p:cNvSpPr txBox="1"/>
          <p:nvPr/>
        </p:nvSpPr>
        <p:spPr>
          <a:xfrm>
            <a:off x="639615" y="2345849"/>
            <a:ext cx="558166" cy="646331"/>
          </a:xfrm>
          <a:prstGeom prst="rect">
            <a:avLst/>
          </a:prstGeom>
          <a:noFill/>
        </p:spPr>
        <p:txBody>
          <a:bodyPr wrap="none" rtlCol="0">
            <a:spAutoFit/>
          </a:bodyPr>
          <a:lstStyle/>
          <a:p>
            <a:r>
              <a:rPr lang="en-US" sz="3600" b="1" dirty="0" smtClean="0"/>
              <a:t>S</a:t>
            </a:r>
            <a:r>
              <a:rPr lang="en-US" sz="3600" b="1" baseline="-25000" dirty="0" smtClean="0"/>
              <a:t>1</a:t>
            </a:r>
            <a:endParaRPr lang="en-US" sz="3600" b="1" baseline="-25000" dirty="0"/>
          </a:p>
        </p:txBody>
      </p:sp>
      <p:sp>
        <p:nvSpPr>
          <p:cNvPr id="22" name="TextBox 21"/>
          <p:cNvSpPr txBox="1"/>
          <p:nvPr/>
        </p:nvSpPr>
        <p:spPr>
          <a:xfrm>
            <a:off x="4422782" y="1699518"/>
            <a:ext cx="631904" cy="646331"/>
          </a:xfrm>
          <a:prstGeom prst="rect">
            <a:avLst/>
          </a:prstGeom>
          <a:noFill/>
        </p:spPr>
        <p:txBody>
          <a:bodyPr wrap="none" rtlCol="0">
            <a:spAutoFit/>
          </a:bodyPr>
          <a:lstStyle/>
          <a:p>
            <a:r>
              <a:rPr lang="en-US" sz="3600" b="1" dirty="0" smtClean="0"/>
              <a:t>D</a:t>
            </a:r>
            <a:r>
              <a:rPr lang="en-US" sz="3600" b="1" baseline="-25000" dirty="0" smtClean="0"/>
              <a:t>0</a:t>
            </a:r>
            <a:endParaRPr lang="en-US" sz="3600" b="1" baseline="-25000" dirty="0"/>
          </a:p>
        </p:txBody>
      </p:sp>
      <p:sp>
        <p:nvSpPr>
          <p:cNvPr id="23" name="TextBox 22"/>
          <p:cNvSpPr txBox="1"/>
          <p:nvPr/>
        </p:nvSpPr>
        <p:spPr>
          <a:xfrm>
            <a:off x="5667885" y="2165667"/>
            <a:ext cx="631904" cy="646331"/>
          </a:xfrm>
          <a:prstGeom prst="rect">
            <a:avLst/>
          </a:prstGeom>
          <a:noFill/>
        </p:spPr>
        <p:txBody>
          <a:bodyPr wrap="none" rtlCol="0">
            <a:spAutoFit/>
          </a:bodyPr>
          <a:lstStyle/>
          <a:p>
            <a:r>
              <a:rPr lang="en-US" sz="3600" b="1" dirty="0" smtClean="0"/>
              <a:t>D</a:t>
            </a:r>
            <a:r>
              <a:rPr lang="en-US" sz="3600" b="1" baseline="-25000" dirty="0" smtClean="0"/>
              <a:t>1</a:t>
            </a:r>
            <a:endParaRPr lang="en-US" sz="3600" b="1" baseline="-25000" dirty="0"/>
          </a:p>
        </p:txBody>
      </p:sp>
      <p:sp>
        <p:nvSpPr>
          <p:cNvPr id="24" name="TextBox 23"/>
          <p:cNvSpPr txBox="1"/>
          <p:nvPr/>
        </p:nvSpPr>
        <p:spPr>
          <a:xfrm>
            <a:off x="7986973" y="1566800"/>
            <a:ext cx="1128835" cy="646331"/>
          </a:xfrm>
          <a:prstGeom prst="rect">
            <a:avLst/>
          </a:prstGeom>
          <a:noFill/>
        </p:spPr>
        <p:txBody>
          <a:bodyPr wrap="none" rtlCol="0">
            <a:spAutoFit/>
          </a:bodyPr>
          <a:lstStyle/>
          <a:p>
            <a:r>
              <a:rPr lang="en-US" sz="3600" b="1" dirty="0"/>
              <a:t>D</a:t>
            </a:r>
            <a:r>
              <a:rPr lang="en-US" sz="3600" b="1" baseline="-25000" dirty="0"/>
              <a:t>0</a:t>
            </a:r>
            <a:r>
              <a:rPr lang="en-US" sz="3600" b="1" dirty="0" smtClean="0"/>
              <a:t>.S</a:t>
            </a:r>
            <a:r>
              <a:rPr lang="en-US" sz="3600" b="1" baseline="-25000" dirty="0" smtClean="0"/>
              <a:t>0</a:t>
            </a:r>
            <a:endParaRPr lang="en-US" sz="3600" b="1" baseline="-25000" dirty="0"/>
          </a:p>
        </p:txBody>
      </p:sp>
      <p:sp>
        <p:nvSpPr>
          <p:cNvPr id="30" name="TextBox 29"/>
          <p:cNvSpPr txBox="1"/>
          <p:nvPr/>
        </p:nvSpPr>
        <p:spPr>
          <a:xfrm>
            <a:off x="9562783" y="2361947"/>
            <a:ext cx="1128835" cy="646331"/>
          </a:xfrm>
          <a:prstGeom prst="rect">
            <a:avLst/>
          </a:prstGeom>
          <a:noFill/>
        </p:spPr>
        <p:txBody>
          <a:bodyPr wrap="none" rtlCol="0">
            <a:spAutoFit/>
          </a:bodyPr>
          <a:lstStyle/>
          <a:p>
            <a:r>
              <a:rPr lang="en-US" sz="3600" b="1" dirty="0" smtClean="0"/>
              <a:t>D</a:t>
            </a:r>
            <a:r>
              <a:rPr lang="en-US" sz="3600" b="1" baseline="-25000" dirty="0" smtClean="0"/>
              <a:t>1</a:t>
            </a:r>
            <a:r>
              <a:rPr lang="en-US" sz="3600" b="1" dirty="0" smtClean="0"/>
              <a:t>.S</a:t>
            </a:r>
            <a:r>
              <a:rPr lang="en-US" sz="3600" b="1" baseline="-25000" dirty="0" smtClean="0"/>
              <a:t>1</a:t>
            </a:r>
            <a:endParaRPr lang="en-US" sz="3600" b="1" baseline="-25000" dirty="0"/>
          </a:p>
        </p:txBody>
      </p:sp>
      <p:sp>
        <p:nvSpPr>
          <p:cNvPr id="31" name="TextBox 30"/>
          <p:cNvSpPr txBox="1"/>
          <p:nvPr/>
        </p:nvSpPr>
        <p:spPr>
          <a:xfrm>
            <a:off x="8023462" y="2350264"/>
            <a:ext cx="1128835" cy="646331"/>
          </a:xfrm>
          <a:prstGeom prst="rect">
            <a:avLst/>
          </a:prstGeom>
          <a:noFill/>
        </p:spPr>
        <p:txBody>
          <a:bodyPr wrap="none" rtlCol="0">
            <a:spAutoFit/>
          </a:bodyPr>
          <a:lstStyle/>
          <a:p>
            <a:r>
              <a:rPr lang="en-US" sz="3600" b="1" dirty="0" smtClean="0"/>
              <a:t>D</a:t>
            </a:r>
            <a:r>
              <a:rPr lang="en-US" sz="3600" b="1" baseline="-25000" dirty="0" smtClean="0"/>
              <a:t>0</a:t>
            </a:r>
            <a:r>
              <a:rPr lang="en-US" sz="3600" b="1" dirty="0" smtClean="0"/>
              <a:t>.S</a:t>
            </a:r>
            <a:r>
              <a:rPr lang="en-US" sz="3600" b="1" baseline="-25000" dirty="0" smtClean="0"/>
              <a:t>1</a:t>
            </a:r>
            <a:endParaRPr lang="en-US" sz="3600" b="1" baseline="-25000" dirty="0"/>
          </a:p>
        </p:txBody>
      </p:sp>
      <p:sp>
        <p:nvSpPr>
          <p:cNvPr id="32" name="TextBox 31"/>
          <p:cNvSpPr txBox="1"/>
          <p:nvPr/>
        </p:nvSpPr>
        <p:spPr>
          <a:xfrm>
            <a:off x="9499192" y="1544560"/>
            <a:ext cx="1128835" cy="646331"/>
          </a:xfrm>
          <a:prstGeom prst="rect">
            <a:avLst/>
          </a:prstGeom>
          <a:noFill/>
        </p:spPr>
        <p:txBody>
          <a:bodyPr wrap="none" rtlCol="0">
            <a:spAutoFit/>
          </a:bodyPr>
          <a:lstStyle/>
          <a:p>
            <a:r>
              <a:rPr lang="en-US" sz="3600" b="1" dirty="0" smtClean="0"/>
              <a:t>D</a:t>
            </a:r>
            <a:r>
              <a:rPr lang="en-US" sz="3600" b="1" baseline="-25000" dirty="0" smtClean="0"/>
              <a:t>1</a:t>
            </a:r>
            <a:r>
              <a:rPr lang="en-US" sz="3600" b="1" dirty="0" smtClean="0"/>
              <a:t>.S</a:t>
            </a:r>
            <a:r>
              <a:rPr lang="en-US" sz="3600" b="1" baseline="-25000" dirty="0" smtClean="0"/>
              <a:t>0</a:t>
            </a:r>
            <a:endParaRPr lang="en-US" sz="3600" b="1" baseline="-25000" dirty="0"/>
          </a:p>
        </p:txBody>
      </p:sp>
      <p:sp>
        <p:nvSpPr>
          <p:cNvPr id="33" name="TextBox 32"/>
          <p:cNvSpPr txBox="1"/>
          <p:nvPr/>
        </p:nvSpPr>
        <p:spPr>
          <a:xfrm>
            <a:off x="274004" y="212412"/>
            <a:ext cx="4855816" cy="400110"/>
          </a:xfrm>
          <a:prstGeom prst="rect">
            <a:avLst/>
          </a:prstGeom>
          <a:noFill/>
        </p:spPr>
        <p:txBody>
          <a:bodyPr wrap="none" rtlCol="0">
            <a:spAutoFit/>
          </a:bodyPr>
          <a:lstStyle/>
          <a:p>
            <a:r>
              <a:rPr lang="en-US" sz="2000" b="1" dirty="0" smtClean="0"/>
              <a:t>Binary System: You are sending either 0 or 1</a:t>
            </a:r>
            <a:endParaRPr lang="en-US" sz="2000" b="1" dirty="0"/>
          </a:p>
        </p:txBody>
      </p:sp>
      <p:sp>
        <p:nvSpPr>
          <p:cNvPr id="34" name="TextBox 33"/>
          <p:cNvSpPr txBox="1"/>
          <p:nvPr/>
        </p:nvSpPr>
        <p:spPr>
          <a:xfrm>
            <a:off x="309095" y="3185052"/>
            <a:ext cx="2657843" cy="830997"/>
          </a:xfrm>
          <a:prstGeom prst="rect">
            <a:avLst/>
          </a:prstGeom>
          <a:noFill/>
          <a:ln w="28575">
            <a:solidFill>
              <a:srgbClr val="00B050"/>
            </a:solidFill>
          </a:ln>
        </p:spPr>
        <p:txBody>
          <a:bodyPr wrap="none" rtlCol="0">
            <a:spAutoFit/>
          </a:bodyPr>
          <a:lstStyle/>
          <a:p>
            <a:r>
              <a:rPr lang="en-US" sz="2400" dirty="0" smtClean="0"/>
              <a:t>Event S</a:t>
            </a:r>
            <a:r>
              <a:rPr lang="en-US" sz="2400" baseline="-25000" dirty="0" smtClean="0"/>
              <a:t>0</a:t>
            </a:r>
            <a:r>
              <a:rPr lang="en-US" sz="2400" dirty="0" smtClean="0"/>
              <a:t>: 0 was sent</a:t>
            </a:r>
          </a:p>
          <a:p>
            <a:r>
              <a:rPr lang="en-US" sz="2400" dirty="0"/>
              <a:t>Event </a:t>
            </a:r>
            <a:r>
              <a:rPr lang="en-US" sz="2400" dirty="0" smtClean="0"/>
              <a:t>S</a:t>
            </a:r>
            <a:r>
              <a:rPr lang="en-US" sz="2400" baseline="-25000" dirty="0" smtClean="0"/>
              <a:t>1</a:t>
            </a:r>
            <a:r>
              <a:rPr lang="en-US" sz="2400" dirty="0" smtClean="0"/>
              <a:t>: 1 </a:t>
            </a:r>
            <a:r>
              <a:rPr lang="en-US" sz="2400" dirty="0"/>
              <a:t>was </a:t>
            </a:r>
            <a:r>
              <a:rPr lang="en-US" sz="2400" dirty="0" smtClean="0"/>
              <a:t>sent</a:t>
            </a:r>
            <a:endParaRPr lang="en-US" sz="2400" baseline="-25000" dirty="0"/>
          </a:p>
        </p:txBody>
      </p:sp>
      <p:sp>
        <p:nvSpPr>
          <p:cNvPr id="35" name="TextBox 34"/>
          <p:cNvSpPr txBox="1"/>
          <p:nvPr/>
        </p:nvSpPr>
        <p:spPr>
          <a:xfrm>
            <a:off x="3739689" y="3185052"/>
            <a:ext cx="3018134" cy="830997"/>
          </a:xfrm>
          <a:prstGeom prst="rect">
            <a:avLst/>
          </a:prstGeom>
          <a:noFill/>
          <a:ln w="28575">
            <a:solidFill>
              <a:srgbClr val="7030A0"/>
            </a:solidFill>
          </a:ln>
        </p:spPr>
        <p:txBody>
          <a:bodyPr wrap="none" rtlCol="0">
            <a:spAutoFit/>
          </a:bodyPr>
          <a:lstStyle/>
          <a:p>
            <a:r>
              <a:rPr lang="en-US" sz="2400" dirty="0" smtClean="0"/>
              <a:t>Event D</a:t>
            </a:r>
            <a:r>
              <a:rPr lang="en-US" sz="2400" baseline="-25000" dirty="0" smtClean="0"/>
              <a:t>0</a:t>
            </a:r>
            <a:r>
              <a:rPr lang="en-US" sz="2400" dirty="0" smtClean="0"/>
              <a:t>: 0 is detected</a:t>
            </a:r>
          </a:p>
          <a:p>
            <a:r>
              <a:rPr lang="en-US" sz="2400" dirty="0"/>
              <a:t>Event </a:t>
            </a:r>
            <a:r>
              <a:rPr lang="en-US" sz="2400" dirty="0" smtClean="0"/>
              <a:t>D</a:t>
            </a:r>
            <a:r>
              <a:rPr lang="en-US" sz="2400" baseline="-25000" dirty="0" smtClean="0"/>
              <a:t>1</a:t>
            </a:r>
            <a:r>
              <a:rPr lang="en-US" sz="2400" dirty="0" smtClean="0"/>
              <a:t>: 1 is detected</a:t>
            </a:r>
            <a:endParaRPr lang="en-US" sz="2400" baseline="-25000" dirty="0"/>
          </a:p>
        </p:txBody>
      </p:sp>
      <p:sp>
        <p:nvSpPr>
          <p:cNvPr id="36" name="Rectangle 35"/>
          <p:cNvSpPr/>
          <p:nvPr/>
        </p:nvSpPr>
        <p:spPr>
          <a:xfrm>
            <a:off x="7514473" y="3151778"/>
            <a:ext cx="3957815" cy="1569660"/>
          </a:xfrm>
          <a:prstGeom prst="rect">
            <a:avLst/>
          </a:prstGeom>
          <a:ln w="28575">
            <a:solidFill>
              <a:srgbClr val="0070C0"/>
            </a:solidFill>
          </a:ln>
        </p:spPr>
        <p:txBody>
          <a:bodyPr wrap="none">
            <a:spAutoFit/>
          </a:bodyPr>
          <a:lstStyle/>
          <a:p>
            <a:r>
              <a:rPr lang="en-US" sz="2400" dirty="0"/>
              <a:t>Event D</a:t>
            </a:r>
            <a:r>
              <a:rPr lang="en-US" sz="2400" baseline="-25000" dirty="0"/>
              <a:t>0</a:t>
            </a:r>
            <a:r>
              <a:rPr lang="en-US" sz="2400" dirty="0" smtClean="0"/>
              <a:t>.S</a:t>
            </a:r>
            <a:r>
              <a:rPr lang="en-US" sz="2400" baseline="-25000" dirty="0" smtClean="0"/>
              <a:t>0</a:t>
            </a:r>
            <a:r>
              <a:rPr lang="en-US" sz="2400" dirty="0" smtClean="0"/>
              <a:t>: </a:t>
            </a:r>
            <a:r>
              <a:rPr lang="en-US" sz="2400" dirty="0"/>
              <a:t>0 </a:t>
            </a:r>
            <a:r>
              <a:rPr lang="en-US" sz="2400" dirty="0" smtClean="0"/>
              <a:t>sent, 0 detected</a:t>
            </a:r>
          </a:p>
          <a:p>
            <a:r>
              <a:rPr lang="en-US" sz="2400" dirty="0"/>
              <a:t>Event </a:t>
            </a:r>
            <a:r>
              <a:rPr lang="en-US" sz="2400" dirty="0" smtClean="0"/>
              <a:t>D</a:t>
            </a:r>
            <a:r>
              <a:rPr lang="en-US" sz="2400" baseline="-25000" dirty="0" smtClean="0"/>
              <a:t>1</a:t>
            </a:r>
            <a:r>
              <a:rPr lang="en-US" sz="2400" dirty="0" smtClean="0"/>
              <a:t>.S</a:t>
            </a:r>
            <a:r>
              <a:rPr lang="en-US" sz="2400" baseline="-25000" dirty="0" smtClean="0"/>
              <a:t>1</a:t>
            </a:r>
            <a:r>
              <a:rPr lang="en-US" sz="2400" dirty="0" smtClean="0"/>
              <a:t>: 1 </a:t>
            </a:r>
            <a:r>
              <a:rPr lang="en-US" sz="2400" dirty="0"/>
              <a:t>sent, </a:t>
            </a:r>
            <a:r>
              <a:rPr lang="en-US" sz="2400" dirty="0" smtClean="0"/>
              <a:t>1 detected</a:t>
            </a:r>
          </a:p>
          <a:p>
            <a:r>
              <a:rPr lang="en-US" sz="2400" dirty="0">
                <a:solidFill>
                  <a:srgbClr val="FF0000"/>
                </a:solidFill>
              </a:rPr>
              <a:t>Event </a:t>
            </a:r>
            <a:r>
              <a:rPr lang="en-US" sz="2400" dirty="0" smtClean="0">
                <a:solidFill>
                  <a:srgbClr val="FF0000"/>
                </a:solidFill>
              </a:rPr>
              <a:t>D</a:t>
            </a:r>
            <a:r>
              <a:rPr lang="en-US" sz="2400" baseline="-25000" dirty="0" smtClean="0">
                <a:solidFill>
                  <a:srgbClr val="FF0000"/>
                </a:solidFill>
              </a:rPr>
              <a:t>1</a:t>
            </a:r>
            <a:r>
              <a:rPr lang="en-US" sz="2400" dirty="0" smtClean="0">
                <a:solidFill>
                  <a:srgbClr val="FF0000"/>
                </a:solidFill>
              </a:rPr>
              <a:t>.S</a:t>
            </a:r>
            <a:r>
              <a:rPr lang="en-US" sz="2400" baseline="-25000" dirty="0" smtClean="0">
                <a:solidFill>
                  <a:srgbClr val="FF0000"/>
                </a:solidFill>
              </a:rPr>
              <a:t>0</a:t>
            </a:r>
            <a:r>
              <a:rPr lang="en-US" sz="2400" dirty="0">
                <a:solidFill>
                  <a:srgbClr val="FF0000"/>
                </a:solidFill>
              </a:rPr>
              <a:t>: 0 sent, </a:t>
            </a:r>
            <a:r>
              <a:rPr lang="en-US" sz="2400" dirty="0" smtClean="0">
                <a:solidFill>
                  <a:srgbClr val="FF0000"/>
                </a:solidFill>
              </a:rPr>
              <a:t>1 </a:t>
            </a:r>
            <a:r>
              <a:rPr lang="en-US" sz="2400" dirty="0">
                <a:solidFill>
                  <a:srgbClr val="FF0000"/>
                </a:solidFill>
              </a:rPr>
              <a:t>detected</a:t>
            </a:r>
          </a:p>
          <a:p>
            <a:r>
              <a:rPr lang="en-US" sz="2400" dirty="0">
                <a:solidFill>
                  <a:srgbClr val="FF0000"/>
                </a:solidFill>
              </a:rPr>
              <a:t>Event </a:t>
            </a:r>
            <a:r>
              <a:rPr lang="en-US" sz="2400" dirty="0" smtClean="0">
                <a:solidFill>
                  <a:srgbClr val="FF0000"/>
                </a:solidFill>
              </a:rPr>
              <a:t>D</a:t>
            </a:r>
            <a:r>
              <a:rPr lang="en-US" sz="2400" baseline="-25000" dirty="0" smtClean="0">
                <a:solidFill>
                  <a:srgbClr val="FF0000"/>
                </a:solidFill>
              </a:rPr>
              <a:t>0</a:t>
            </a:r>
            <a:r>
              <a:rPr lang="en-US" sz="2400" dirty="0" smtClean="0">
                <a:solidFill>
                  <a:srgbClr val="FF0000"/>
                </a:solidFill>
              </a:rPr>
              <a:t>.S</a:t>
            </a:r>
            <a:r>
              <a:rPr lang="en-US" sz="2400" baseline="-25000" dirty="0" smtClean="0">
                <a:solidFill>
                  <a:srgbClr val="FF0000"/>
                </a:solidFill>
              </a:rPr>
              <a:t>1</a:t>
            </a:r>
            <a:r>
              <a:rPr lang="en-US" sz="2400" dirty="0" smtClean="0">
                <a:solidFill>
                  <a:srgbClr val="FF0000"/>
                </a:solidFill>
              </a:rPr>
              <a:t>: 1 </a:t>
            </a:r>
            <a:r>
              <a:rPr lang="en-US" sz="2400" dirty="0">
                <a:solidFill>
                  <a:srgbClr val="FF0000"/>
                </a:solidFill>
              </a:rPr>
              <a:t>sent, 0 </a:t>
            </a:r>
            <a:r>
              <a:rPr lang="en-US" sz="2400" dirty="0" smtClean="0">
                <a:solidFill>
                  <a:srgbClr val="FF0000"/>
                </a:solidFill>
              </a:rPr>
              <a:t>detected</a:t>
            </a:r>
            <a:endParaRPr lang="en-US" sz="2400" dirty="0">
              <a:solidFill>
                <a:srgbClr val="FF0000"/>
              </a:solidFill>
            </a:endParaRPr>
          </a:p>
        </p:txBody>
      </p:sp>
      <p:sp>
        <p:nvSpPr>
          <p:cNvPr id="37" name="TextBox 36"/>
          <p:cNvSpPr txBox="1"/>
          <p:nvPr/>
        </p:nvSpPr>
        <p:spPr>
          <a:xfrm>
            <a:off x="203173" y="956045"/>
            <a:ext cx="3392980" cy="430887"/>
          </a:xfrm>
          <a:prstGeom prst="rect">
            <a:avLst/>
          </a:prstGeom>
          <a:noFill/>
          <a:ln>
            <a:solidFill>
              <a:srgbClr val="FF0000"/>
            </a:solidFill>
          </a:ln>
        </p:spPr>
        <p:txBody>
          <a:bodyPr wrap="none" rtlCol="0">
            <a:spAutoFit/>
          </a:bodyPr>
          <a:lstStyle/>
          <a:p>
            <a:r>
              <a:rPr lang="en-US" sz="2200" dirty="0"/>
              <a:t>M</a:t>
            </a:r>
            <a:r>
              <a:rPr lang="en-US" sz="2200" dirty="0" smtClean="0"/>
              <a:t>utually exclusive events: </a:t>
            </a:r>
            <a:r>
              <a:rPr lang="en-US" sz="2200" b="1" dirty="0" smtClean="0"/>
              <a:t>2</a:t>
            </a:r>
            <a:endParaRPr lang="en-US" sz="2200" b="1" dirty="0"/>
          </a:p>
        </p:txBody>
      </p:sp>
      <p:sp>
        <p:nvSpPr>
          <p:cNvPr id="38" name="TextBox 37"/>
          <p:cNvSpPr txBox="1"/>
          <p:nvPr/>
        </p:nvSpPr>
        <p:spPr>
          <a:xfrm>
            <a:off x="3766870" y="996888"/>
            <a:ext cx="3392980" cy="430887"/>
          </a:xfrm>
          <a:prstGeom prst="rect">
            <a:avLst/>
          </a:prstGeom>
          <a:noFill/>
          <a:ln>
            <a:solidFill>
              <a:srgbClr val="FF0000"/>
            </a:solidFill>
          </a:ln>
        </p:spPr>
        <p:txBody>
          <a:bodyPr wrap="none" rtlCol="0">
            <a:spAutoFit/>
          </a:bodyPr>
          <a:lstStyle/>
          <a:p>
            <a:r>
              <a:rPr lang="en-US" sz="2200" dirty="0"/>
              <a:t>M</a:t>
            </a:r>
            <a:r>
              <a:rPr lang="en-US" sz="2200" dirty="0" smtClean="0"/>
              <a:t>utually exclusive events: </a:t>
            </a:r>
            <a:r>
              <a:rPr lang="en-US" sz="2200" b="1" dirty="0" smtClean="0"/>
              <a:t>2</a:t>
            </a:r>
            <a:endParaRPr lang="en-US" sz="2200" b="1" dirty="0"/>
          </a:p>
        </p:txBody>
      </p:sp>
      <p:sp>
        <p:nvSpPr>
          <p:cNvPr id="39" name="TextBox 38"/>
          <p:cNvSpPr txBox="1"/>
          <p:nvPr/>
        </p:nvSpPr>
        <p:spPr>
          <a:xfrm>
            <a:off x="7585797" y="981803"/>
            <a:ext cx="3535648" cy="430887"/>
          </a:xfrm>
          <a:prstGeom prst="rect">
            <a:avLst/>
          </a:prstGeom>
          <a:noFill/>
          <a:ln>
            <a:solidFill>
              <a:srgbClr val="FF0000"/>
            </a:solidFill>
          </a:ln>
        </p:spPr>
        <p:txBody>
          <a:bodyPr wrap="none" rtlCol="0">
            <a:spAutoFit/>
          </a:bodyPr>
          <a:lstStyle/>
          <a:p>
            <a:r>
              <a:rPr lang="en-US" sz="2200" dirty="0"/>
              <a:t>M</a:t>
            </a:r>
            <a:r>
              <a:rPr lang="en-US" sz="2200" dirty="0" smtClean="0"/>
              <a:t>utually exclusive events: </a:t>
            </a:r>
            <a:r>
              <a:rPr lang="en-US" sz="2200" b="1" dirty="0" smtClean="0"/>
              <a:t>04</a:t>
            </a:r>
            <a:endParaRPr lang="en-US" sz="2200" b="1" dirty="0"/>
          </a:p>
        </p:txBody>
      </p:sp>
      <p:sp>
        <p:nvSpPr>
          <p:cNvPr id="40" name="Oval 39"/>
          <p:cNvSpPr/>
          <p:nvPr/>
        </p:nvSpPr>
        <p:spPr>
          <a:xfrm>
            <a:off x="9524146" y="1505923"/>
            <a:ext cx="1065244" cy="8012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8079566" y="2289393"/>
            <a:ext cx="1065244" cy="8012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447874" y="4084422"/>
            <a:ext cx="1827744" cy="461665"/>
          </a:xfrm>
          <a:prstGeom prst="rect">
            <a:avLst/>
          </a:prstGeom>
          <a:noFill/>
          <a:ln>
            <a:solidFill>
              <a:srgbClr val="00B050"/>
            </a:solidFill>
          </a:ln>
        </p:spPr>
        <p:txBody>
          <a:bodyPr wrap="none" rtlCol="0">
            <a:spAutoFit/>
          </a:bodyPr>
          <a:lstStyle/>
          <a:p>
            <a:r>
              <a:rPr lang="en-US" sz="2400" dirty="0" smtClean="0"/>
              <a:t>P(S</a:t>
            </a:r>
            <a:r>
              <a:rPr lang="en-US" sz="2400" baseline="-25000" dirty="0" smtClean="0"/>
              <a:t>0</a:t>
            </a:r>
            <a:r>
              <a:rPr lang="en-US" sz="2400" dirty="0"/>
              <a:t>)+P(S</a:t>
            </a:r>
            <a:r>
              <a:rPr lang="en-US" sz="2400" baseline="-25000" dirty="0"/>
              <a:t>1</a:t>
            </a:r>
            <a:r>
              <a:rPr lang="en-US" sz="2400" dirty="0"/>
              <a:t>)=</a:t>
            </a:r>
            <a:r>
              <a:rPr lang="en-US" sz="2400" dirty="0" smtClean="0"/>
              <a:t>1</a:t>
            </a:r>
            <a:endParaRPr lang="en-US" sz="2400" dirty="0"/>
          </a:p>
        </p:txBody>
      </p:sp>
      <p:sp>
        <p:nvSpPr>
          <p:cNvPr id="43" name="TextBox 42"/>
          <p:cNvSpPr txBox="1"/>
          <p:nvPr/>
        </p:nvSpPr>
        <p:spPr>
          <a:xfrm>
            <a:off x="4531356" y="4103126"/>
            <a:ext cx="1923925" cy="461665"/>
          </a:xfrm>
          <a:prstGeom prst="rect">
            <a:avLst/>
          </a:prstGeom>
          <a:noFill/>
          <a:ln>
            <a:solidFill>
              <a:srgbClr val="7030A0"/>
            </a:solidFill>
          </a:ln>
        </p:spPr>
        <p:txBody>
          <a:bodyPr wrap="none" rtlCol="0">
            <a:spAutoFit/>
          </a:bodyPr>
          <a:lstStyle/>
          <a:p>
            <a:r>
              <a:rPr lang="en-US" sz="2400" dirty="0" smtClean="0"/>
              <a:t>P(D</a:t>
            </a:r>
            <a:r>
              <a:rPr lang="en-US" sz="2400" baseline="-25000" dirty="0" smtClean="0"/>
              <a:t>0</a:t>
            </a:r>
            <a:r>
              <a:rPr lang="en-US" sz="2400" dirty="0" smtClean="0"/>
              <a:t>)+P(D</a:t>
            </a:r>
            <a:r>
              <a:rPr lang="en-US" sz="2400" baseline="-25000" dirty="0" smtClean="0"/>
              <a:t>1</a:t>
            </a:r>
            <a:r>
              <a:rPr lang="en-US" sz="2400" dirty="0" smtClean="0"/>
              <a:t>)=1</a:t>
            </a:r>
          </a:p>
        </p:txBody>
      </p:sp>
      <p:sp>
        <p:nvSpPr>
          <p:cNvPr id="44" name="TextBox 43"/>
          <p:cNvSpPr txBox="1"/>
          <p:nvPr/>
        </p:nvSpPr>
        <p:spPr>
          <a:xfrm>
            <a:off x="145214" y="571079"/>
            <a:ext cx="11510166" cy="369332"/>
          </a:xfrm>
          <a:prstGeom prst="rect">
            <a:avLst/>
          </a:prstGeom>
          <a:noFill/>
        </p:spPr>
        <p:txBody>
          <a:bodyPr wrap="square" rtlCol="0">
            <a:spAutoFit/>
          </a:bodyPr>
          <a:lstStyle/>
          <a:p>
            <a:r>
              <a:rPr lang="en-US" i="1" dirty="0" smtClean="0"/>
              <a:t>Mutually exclusive events:  those events that do not occur simultaneously. e.g., tossing a coin, you get either Head or Tail.</a:t>
            </a:r>
            <a:endParaRPr lang="en-US" i="1" dirty="0"/>
          </a:p>
        </p:txBody>
      </p:sp>
      <p:sp>
        <p:nvSpPr>
          <p:cNvPr id="45" name="TextBox 44"/>
          <p:cNvSpPr txBox="1"/>
          <p:nvPr/>
        </p:nvSpPr>
        <p:spPr>
          <a:xfrm>
            <a:off x="7506788" y="4806218"/>
            <a:ext cx="4001288" cy="461665"/>
          </a:xfrm>
          <a:prstGeom prst="rect">
            <a:avLst/>
          </a:prstGeom>
          <a:noFill/>
          <a:ln>
            <a:solidFill>
              <a:srgbClr val="0070C0"/>
            </a:solidFill>
          </a:ln>
        </p:spPr>
        <p:txBody>
          <a:bodyPr wrap="none" rtlCol="0">
            <a:spAutoFit/>
          </a:bodyPr>
          <a:lstStyle/>
          <a:p>
            <a:r>
              <a:rPr lang="en-US" sz="2400" dirty="0" smtClean="0"/>
              <a:t>P(bit error)= P(D</a:t>
            </a:r>
            <a:r>
              <a:rPr lang="en-US" sz="2400" baseline="-25000" dirty="0" smtClean="0"/>
              <a:t>0</a:t>
            </a:r>
            <a:r>
              <a:rPr lang="en-US" sz="2400" dirty="0" smtClean="0"/>
              <a:t>.S</a:t>
            </a:r>
            <a:r>
              <a:rPr lang="en-US" sz="2400" baseline="-25000" dirty="0" smtClean="0"/>
              <a:t>1</a:t>
            </a:r>
            <a:r>
              <a:rPr lang="en-US" sz="2400" dirty="0" smtClean="0"/>
              <a:t>)</a:t>
            </a:r>
            <a:r>
              <a:rPr lang="en-US" sz="2400" dirty="0"/>
              <a:t> </a:t>
            </a:r>
            <a:r>
              <a:rPr lang="en-US" sz="2400" dirty="0" smtClean="0"/>
              <a:t>+ P(D</a:t>
            </a:r>
            <a:r>
              <a:rPr lang="en-US" sz="2400" baseline="-25000" dirty="0" smtClean="0"/>
              <a:t>1</a:t>
            </a:r>
            <a:r>
              <a:rPr lang="en-US" sz="2400" dirty="0" smtClean="0"/>
              <a:t>.S</a:t>
            </a:r>
            <a:r>
              <a:rPr lang="en-US" sz="2400" baseline="-25000" dirty="0" smtClean="0"/>
              <a:t>0</a:t>
            </a:r>
            <a:r>
              <a:rPr lang="en-US" sz="2400" dirty="0"/>
              <a:t>)</a:t>
            </a:r>
            <a:endParaRPr lang="en-US" sz="2400" dirty="0" smtClean="0"/>
          </a:p>
        </p:txBody>
      </p:sp>
      <p:sp>
        <p:nvSpPr>
          <p:cNvPr id="46" name="Rectangle 45"/>
          <p:cNvSpPr/>
          <p:nvPr/>
        </p:nvSpPr>
        <p:spPr>
          <a:xfrm>
            <a:off x="2557318" y="4141763"/>
            <a:ext cx="1631280" cy="400110"/>
          </a:xfrm>
          <a:prstGeom prst="rect">
            <a:avLst/>
          </a:prstGeom>
          <a:ln>
            <a:solidFill>
              <a:srgbClr val="FF0000"/>
            </a:solidFill>
          </a:ln>
        </p:spPr>
        <p:txBody>
          <a:bodyPr wrap="none">
            <a:spAutoFit/>
          </a:bodyPr>
          <a:lstStyle/>
          <a:p>
            <a:r>
              <a:rPr lang="en-US" sz="2000" i="1" dirty="0" smtClean="0">
                <a:solidFill>
                  <a:srgbClr val="0070C0"/>
                </a:solidFill>
              </a:rPr>
              <a:t>P</a:t>
            </a:r>
            <a:r>
              <a:rPr lang="en-US" sz="2000" i="1" dirty="0" smtClean="0">
                <a:solidFill>
                  <a:srgbClr val="0070C0"/>
                </a:solidFill>
                <a:sym typeface="Wingdings" panose="05000000000000000000" pitchFamily="2" charset="2"/>
              </a:rPr>
              <a:t>= </a:t>
            </a:r>
            <a:r>
              <a:rPr lang="en-US" sz="2000" i="1" dirty="0">
                <a:solidFill>
                  <a:srgbClr val="0070C0"/>
                </a:solidFill>
                <a:sym typeface="Wingdings" panose="05000000000000000000" pitchFamily="2" charset="2"/>
              </a:rPr>
              <a:t>probability</a:t>
            </a:r>
          </a:p>
        </p:txBody>
      </p:sp>
      <p:sp>
        <p:nvSpPr>
          <p:cNvPr id="47" name="TextBox 46"/>
          <p:cNvSpPr txBox="1"/>
          <p:nvPr/>
        </p:nvSpPr>
        <p:spPr>
          <a:xfrm>
            <a:off x="396358" y="5398670"/>
            <a:ext cx="6019597" cy="769441"/>
          </a:xfrm>
          <a:prstGeom prst="rect">
            <a:avLst/>
          </a:prstGeom>
          <a:noFill/>
          <a:ln>
            <a:solidFill>
              <a:schemeClr val="tx1"/>
            </a:solidFill>
          </a:ln>
        </p:spPr>
        <p:txBody>
          <a:bodyPr wrap="none" rtlCol="0">
            <a:spAutoFit/>
          </a:bodyPr>
          <a:lstStyle/>
          <a:p>
            <a:r>
              <a:rPr lang="en-US" sz="2200" dirty="0" smtClean="0"/>
              <a:t>P(D</a:t>
            </a:r>
            <a:r>
              <a:rPr lang="en-US" sz="2200" baseline="-25000" dirty="0" smtClean="0"/>
              <a:t>0</a:t>
            </a:r>
            <a:r>
              <a:rPr lang="en-US" sz="2200" dirty="0" smtClean="0"/>
              <a:t>|S</a:t>
            </a:r>
            <a:r>
              <a:rPr lang="en-US" sz="2200" baseline="-25000" dirty="0" smtClean="0"/>
              <a:t>1</a:t>
            </a:r>
            <a:r>
              <a:rPr lang="en-US" sz="2200" dirty="0"/>
              <a:t>)=P(D</a:t>
            </a:r>
            <a:r>
              <a:rPr lang="en-US" sz="2200" baseline="-25000" dirty="0"/>
              <a:t>0</a:t>
            </a:r>
            <a:r>
              <a:rPr lang="en-US" sz="2200" dirty="0"/>
              <a:t>.S</a:t>
            </a:r>
            <a:r>
              <a:rPr lang="en-US" sz="2200" baseline="-25000" dirty="0"/>
              <a:t>1</a:t>
            </a:r>
            <a:r>
              <a:rPr lang="en-US" sz="2200" dirty="0"/>
              <a:t>)/P(S</a:t>
            </a:r>
            <a:r>
              <a:rPr lang="en-US" sz="2200" baseline="-25000" dirty="0"/>
              <a:t>1</a:t>
            </a:r>
            <a:r>
              <a:rPr lang="en-US" sz="2200" dirty="0" smtClean="0"/>
              <a:t>)   =&gt;P(D</a:t>
            </a:r>
            <a:r>
              <a:rPr lang="en-US" sz="2200" baseline="-25000" dirty="0" smtClean="0"/>
              <a:t>0</a:t>
            </a:r>
            <a:r>
              <a:rPr lang="en-US" sz="2200" dirty="0" smtClean="0"/>
              <a:t>.S</a:t>
            </a:r>
            <a:r>
              <a:rPr lang="en-US" sz="2200" baseline="-25000" dirty="0" smtClean="0"/>
              <a:t>1</a:t>
            </a:r>
            <a:r>
              <a:rPr lang="en-US" sz="2200" dirty="0" smtClean="0"/>
              <a:t>)= P(S</a:t>
            </a:r>
            <a:r>
              <a:rPr lang="en-US" sz="2200" baseline="-25000" dirty="0" smtClean="0"/>
              <a:t>1</a:t>
            </a:r>
            <a:r>
              <a:rPr lang="en-US" sz="2200" dirty="0" smtClean="0"/>
              <a:t>) P(D</a:t>
            </a:r>
            <a:r>
              <a:rPr lang="en-US" sz="2200" baseline="-25000" dirty="0" smtClean="0"/>
              <a:t>0</a:t>
            </a:r>
            <a:r>
              <a:rPr lang="en-US" sz="2200" dirty="0" smtClean="0"/>
              <a:t>|S</a:t>
            </a:r>
            <a:r>
              <a:rPr lang="en-US" sz="2200" baseline="-25000" dirty="0" smtClean="0"/>
              <a:t>1</a:t>
            </a:r>
            <a:r>
              <a:rPr lang="en-US" sz="2200" dirty="0" smtClean="0"/>
              <a:t>)</a:t>
            </a:r>
          </a:p>
          <a:p>
            <a:r>
              <a:rPr lang="en-US" sz="2200" dirty="0"/>
              <a:t>P(D</a:t>
            </a:r>
            <a:r>
              <a:rPr lang="en-US" sz="2200" baseline="-25000" dirty="0"/>
              <a:t>1</a:t>
            </a:r>
            <a:r>
              <a:rPr lang="en-US" sz="2200" dirty="0"/>
              <a:t>|S</a:t>
            </a:r>
            <a:r>
              <a:rPr lang="en-US" sz="2200" baseline="-25000" dirty="0"/>
              <a:t>0</a:t>
            </a:r>
            <a:r>
              <a:rPr lang="en-US" sz="2200" dirty="0"/>
              <a:t>)=P(D</a:t>
            </a:r>
            <a:r>
              <a:rPr lang="en-US" sz="2200" baseline="-25000" dirty="0"/>
              <a:t>1</a:t>
            </a:r>
            <a:r>
              <a:rPr lang="en-US" sz="2200" dirty="0"/>
              <a:t>.S</a:t>
            </a:r>
            <a:r>
              <a:rPr lang="en-US" sz="2200" baseline="-25000" dirty="0"/>
              <a:t>0</a:t>
            </a:r>
            <a:r>
              <a:rPr lang="en-US" sz="2200" dirty="0"/>
              <a:t>)/P(S</a:t>
            </a:r>
            <a:r>
              <a:rPr lang="en-US" sz="2200" baseline="-25000" dirty="0"/>
              <a:t>0</a:t>
            </a:r>
            <a:r>
              <a:rPr lang="en-US" sz="2200" dirty="0"/>
              <a:t>)   =&gt;P(D</a:t>
            </a:r>
            <a:r>
              <a:rPr lang="en-US" sz="2200" baseline="-25000" dirty="0"/>
              <a:t>1</a:t>
            </a:r>
            <a:r>
              <a:rPr lang="en-US" sz="2200" dirty="0"/>
              <a:t>.S</a:t>
            </a:r>
            <a:r>
              <a:rPr lang="en-US" sz="2200" baseline="-25000" dirty="0"/>
              <a:t>0</a:t>
            </a:r>
            <a:r>
              <a:rPr lang="en-US" sz="2200" dirty="0"/>
              <a:t>)= P(S</a:t>
            </a:r>
            <a:r>
              <a:rPr lang="en-US" sz="2200" baseline="-25000" dirty="0"/>
              <a:t>0</a:t>
            </a:r>
            <a:r>
              <a:rPr lang="en-US" sz="2200" dirty="0"/>
              <a:t>) P(D</a:t>
            </a:r>
            <a:r>
              <a:rPr lang="en-US" sz="2200" baseline="-25000" dirty="0"/>
              <a:t>1</a:t>
            </a:r>
            <a:r>
              <a:rPr lang="en-US" sz="2200" dirty="0"/>
              <a:t>|S</a:t>
            </a:r>
            <a:r>
              <a:rPr lang="en-US" sz="2200" baseline="-25000" dirty="0"/>
              <a:t>0</a:t>
            </a:r>
            <a:r>
              <a:rPr lang="en-US" sz="2200" dirty="0"/>
              <a:t>) </a:t>
            </a:r>
            <a:r>
              <a:rPr lang="en-US" sz="2200" dirty="0" smtClean="0"/>
              <a:t> </a:t>
            </a:r>
            <a:endParaRPr lang="en-US" sz="2200" dirty="0"/>
          </a:p>
        </p:txBody>
      </p:sp>
      <p:sp>
        <p:nvSpPr>
          <p:cNvPr id="48" name="TextBox 47"/>
          <p:cNvSpPr txBox="1"/>
          <p:nvPr/>
        </p:nvSpPr>
        <p:spPr>
          <a:xfrm>
            <a:off x="357721" y="5022759"/>
            <a:ext cx="2177327" cy="400110"/>
          </a:xfrm>
          <a:prstGeom prst="rect">
            <a:avLst/>
          </a:prstGeom>
          <a:noFill/>
        </p:spPr>
        <p:txBody>
          <a:bodyPr wrap="none" rtlCol="0">
            <a:spAutoFit/>
          </a:bodyPr>
          <a:lstStyle/>
          <a:p>
            <a:r>
              <a:rPr lang="en-US" sz="2000" b="1" dirty="0" smtClean="0"/>
              <a:t>From Product rule:</a:t>
            </a:r>
            <a:endParaRPr lang="en-US" sz="2000" b="1" dirty="0"/>
          </a:p>
        </p:txBody>
      </p:sp>
      <p:sp>
        <p:nvSpPr>
          <p:cNvPr id="49" name="TextBox 48"/>
          <p:cNvSpPr txBox="1"/>
          <p:nvPr/>
        </p:nvSpPr>
        <p:spPr>
          <a:xfrm>
            <a:off x="6473751" y="5412072"/>
            <a:ext cx="5309339" cy="461665"/>
          </a:xfrm>
          <a:prstGeom prst="rect">
            <a:avLst/>
          </a:prstGeom>
          <a:noFill/>
          <a:ln>
            <a:solidFill>
              <a:srgbClr val="0070C0"/>
            </a:solidFill>
          </a:ln>
        </p:spPr>
        <p:txBody>
          <a:bodyPr wrap="none" rtlCol="0">
            <a:spAutoFit/>
          </a:bodyPr>
          <a:lstStyle/>
          <a:p>
            <a:r>
              <a:rPr lang="en-US" sz="2400" dirty="0" smtClean="0"/>
              <a:t>P(bit error)= </a:t>
            </a:r>
            <a:r>
              <a:rPr lang="en-US" sz="2400" dirty="0"/>
              <a:t>P(S</a:t>
            </a:r>
            <a:r>
              <a:rPr lang="en-US" sz="2400" baseline="-25000" dirty="0"/>
              <a:t>1</a:t>
            </a:r>
            <a:r>
              <a:rPr lang="en-US" sz="2400" dirty="0"/>
              <a:t>) P(D</a:t>
            </a:r>
            <a:r>
              <a:rPr lang="en-US" sz="2400" baseline="-25000" dirty="0"/>
              <a:t>0</a:t>
            </a:r>
            <a:r>
              <a:rPr lang="en-US" sz="2400" dirty="0"/>
              <a:t>|S</a:t>
            </a:r>
            <a:r>
              <a:rPr lang="en-US" sz="2400" baseline="-25000" dirty="0"/>
              <a:t>1</a:t>
            </a:r>
            <a:r>
              <a:rPr lang="en-US" sz="2400" dirty="0"/>
              <a:t>)</a:t>
            </a:r>
            <a:r>
              <a:rPr lang="en-US" sz="2400" dirty="0" smtClean="0"/>
              <a:t>+P(S</a:t>
            </a:r>
            <a:r>
              <a:rPr lang="en-US" sz="2400" baseline="-25000" dirty="0" smtClean="0"/>
              <a:t>0</a:t>
            </a:r>
            <a:r>
              <a:rPr lang="en-US" sz="2400" dirty="0" smtClean="0"/>
              <a:t>) P(D</a:t>
            </a:r>
            <a:r>
              <a:rPr lang="en-US" sz="2400" baseline="-25000" dirty="0" smtClean="0"/>
              <a:t>1</a:t>
            </a:r>
            <a:r>
              <a:rPr lang="en-US" sz="2400" dirty="0" smtClean="0"/>
              <a:t>|S</a:t>
            </a:r>
            <a:r>
              <a:rPr lang="en-US" sz="2400" baseline="-25000" dirty="0" smtClean="0"/>
              <a:t>0</a:t>
            </a:r>
            <a:r>
              <a:rPr lang="en-US" sz="2400" dirty="0" smtClean="0"/>
              <a:t>)</a:t>
            </a:r>
          </a:p>
        </p:txBody>
      </p:sp>
      <p:pic>
        <p:nvPicPr>
          <p:cNvPr id="50" name="Picture 49"/>
          <p:cNvPicPr>
            <a:picLocks noChangeAspect="1"/>
          </p:cNvPicPr>
          <p:nvPr/>
        </p:nvPicPr>
        <p:blipFill>
          <a:blip r:embed="rId2"/>
          <a:stretch>
            <a:fillRect/>
          </a:stretch>
        </p:blipFill>
        <p:spPr>
          <a:xfrm>
            <a:off x="6927009" y="5964732"/>
            <a:ext cx="4522464" cy="501104"/>
          </a:xfrm>
          <a:prstGeom prst="rect">
            <a:avLst/>
          </a:prstGeom>
          <a:ln w="28575">
            <a:solidFill>
              <a:srgbClr val="FF0000"/>
            </a:solidFill>
          </a:ln>
        </p:spPr>
      </p:pic>
    </p:spTree>
    <p:extLst>
      <p:ext uri="{BB962C8B-B14F-4D97-AF65-F5344CB8AC3E}">
        <p14:creationId xmlns:p14="http://schemas.microsoft.com/office/powerpoint/2010/main" xmlns="" val="3964530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09433" y="354842"/>
            <a:ext cx="4386714" cy="461665"/>
          </a:xfrm>
          <a:prstGeom prst="rect">
            <a:avLst/>
          </a:prstGeom>
          <a:noFill/>
          <a:ln>
            <a:solidFill>
              <a:srgbClr val="C00000"/>
            </a:solidFill>
          </a:ln>
        </p:spPr>
        <p:txBody>
          <a:bodyPr wrap="none" rtlCol="0">
            <a:spAutoFit/>
          </a:bodyPr>
          <a:lstStyle/>
          <a:p>
            <a:r>
              <a:rPr lang="en-US" sz="2400" b="1" dirty="0" smtClean="0"/>
              <a:t>Error probability for on-off signal</a:t>
            </a:r>
            <a:endParaRPr lang="en-US" sz="2400" b="1" dirty="0"/>
          </a:p>
        </p:txBody>
      </p:sp>
      <p:pic>
        <p:nvPicPr>
          <p:cNvPr id="7" name="Picture 6"/>
          <p:cNvPicPr>
            <a:picLocks noChangeAspect="1"/>
          </p:cNvPicPr>
          <p:nvPr/>
        </p:nvPicPr>
        <p:blipFill>
          <a:blip r:embed="rId2"/>
          <a:stretch>
            <a:fillRect/>
          </a:stretch>
        </p:blipFill>
        <p:spPr>
          <a:xfrm>
            <a:off x="220463" y="909072"/>
            <a:ext cx="3078747" cy="3273836"/>
          </a:xfrm>
          <a:prstGeom prst="rect">
            <a:avLst/>
          </a:prstGeom>
          <a:ln>
            <a:solidFill>
              <a:srgbClr val="0070C0"/>
            </a:solidFill>
          </a:ln>
        </p:spPr>
      </p:pic>
      <p:cxnSp>
        <p:nvCxnSpPr>
          <p:cNvPr id="8" name="Straight Connector 7"/>
          <p:cNvCxnSpPr/>
          <p:nvPr/>
        </p:nvCxnSpPr>
        <p:spPr>
          <a:xfrm>
            <a:off x="55871" y="2080897"/>
            <a:ext cx="3474720" cy="0"/>
          </a:xfrm>
          <a:prstGeom prst="line">
            <a:avLst/>
          </a:prstGeom>
          <a:ln w="1905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7027283" y="2488757"/>
            <a:ext cx="4829175" cy="1781175"/>
          </a:xfrm>
          <a:prstGeom prst="rect">
            <a:avLst/>
          </a:prstGeom>
          <a:ln>
            <a:solidFill>
              <a:srgbClr val="0070C0"/>
            </a:solidFill>
          </a:ln>
        </p:spPr>
      </p:pic>
      <p:pic>
        <p:nvPicPr>
          <p:cNvPr id="11" name="Picture 10"/>
          <p:cNvPicPr>
            <a:picLocks noChangeAspect="1"/>
          </p:cNvPicPr>
          <p:nvPr/>
        </p:nvPicPr>
        <p:blipFill>
          <a:blip r:embed="rId4"/>
          <a:stretch>
            <a:fillRect/>
          </a:stretch>
        </p:blipFill>
        <p:spPr>
          <a:xfrm>
            <a:off x="2854955" y="4294177"/>
            <a:ext cx="9077325" cy="2409825"/>
          </a:xfrm>
          <a:prstGeom prst="rect">
            <a:avLst/>
          </a:prstGeom>
          <a:ln>
            <a:solidFill>
              <a:srgbClr val="0070C0"/>
            </a:solidFill>
          </a:ln>
        </p:spPr>
      </p:pic>
      <p:sp>
        <p:nvSpPr>
          <p:cNvPr id="12" name="TextBox 11"/>
          <p:cNvSpPr txBox="1"/>
          <p:nvPr/>
        </p:nvSpPr>
        <p:spPr>
          <a:xfrm>
            <a:off x="160518" y="6170078"/>
            <a:ext cx="2442272" cy="369332"/>
          </a:xfrm>
          <a:prstGeom prst="rect">
            <a:avLst/>
          </a:prstGeom>
          <a:noFill/>
        </p:spPr>
        <p:txBody>
          <a:bodyPr wrap="none" rtlCol="0">
            <a:spAutoFit/>
          </a:bodyPr>
          <a:lstStyle/>
          <a:p>
            <a:r>
              <a:rPr lang="en-US" dirty="0" smtClean="0">
                <a:solidFill>
                  <a:srgbClr val="0070C0"/>
                </a:solidFill>
              </a:rPr>
              <a:t>Ref. B.P. Lathi,3/e, p.333</a:t>
            </a:r>
            <a:endParaRPr lang="en-US" dirty="0">
              <a:solidFill>
                <a:srgbClr val="0070C0"/>
              </a:solidFill>
            </a:endParaRPr>
          </a:p>
        </p:txBody>
      </p:sp>
      <p:cxnSp>
        <p:nvCxnSpPr>
          <p:cNvPr id="9" name="Straight Connector 8"/>
          <p:cNvCxnSpPr/>
          <p:nvPr/>
        </p:nvCxnSpPr>
        <p:spPr>
          <a:xfrm>
            <a:off x="3798547" y="2375206"/>
            <a:ext cx="2988860" cy="0"/>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480935" y="969488"/>
            <a:ext cx="0" cy="275684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480929" y="2049170"/>
            <a:ext cx="7233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04271" y="2049166"/>
            <a:ext cx="0" cy="640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929864" y="2065076"/>
            <a:ext cx="0" cy="6277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929873" y="2051442"/>
            <a:ext cx="7233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1240497" y="768128"/>
            <a:ext cx="604653" cy="369332"/>
          </a:xfrm>
          <a:prstGeom prst="rect">
            <a:avLst/>
          </a:prstGeom>
          <a:noFill/>
        </p:spPr>
        <p:txBody>
          <a:bodyPr wrap="none" rtlCol="0">
            <a:spAutoFit/>
          </a:bodyPr>
          <a:lstStyle/>
          <a:p>
            <a:r>
              <a:rPr lang="en-US" dirty="0" err="1" smtClean="0"/>
              <a:t>A</a:t>
            </a:r>
            <a:r>
              <a:rPr lang="en-US" baseline="-25000" dirty="0" err="1" smtClean="0"/>
              <a:t>p</a:t>
            </a:r>
            <a:r>
              <a:rPr lang="en-US" dirty="0" smtClean="0"/>
              <a:t>/2</a:t>
            </a:r>
            <a:endParaRPr lang="en-US" baseline="-25000" dirty="0"/>
          </a:p>
        </p:txBody>
      </p:sp>
      <p:sp>
        <p:nvSpPr>
          <p:cNvPr id="19" name="TextBox 18"/>
          <p:cNvSpPr txBox="1"/>
          <p:nvPr/>
        </p:nvSpPr>
        <p:spPr>
          <a:xfrm>
            <a:off x="4625422" y="1567765"/>
            <a:ext cx="301686" cy="369332"/>
          </a:xfrm>
          <a:prstGeom prst="rect">
            <a:avLst/>
          </a:prstGeom>
          <a:noFill/>
        </p:spPr>
        <p:txBody>
          <a:bodyPr wrap="none" rtlCol="0">
            <a:spAutoFit/>
          </a:bodyPr>
          <a:lstStyle/>
          <a:p>
            <a:r>
              <a:rPr lang="en-US" dirty="0" smtClean="0"/>
              <a:t>1</a:t>
            </a:r>
            <a:endParaRPr lang="en-US" dirty="0"/>
          </a:p>
        </p:txBody>
      </p:sp>
      <p:sp>
        <p:nvSpPr>
          <p:cNvPr id="20" name="TextBox 19"/>
          <p:cNvSpPr txBox="1"/>
          <p:nvPr/>
        </p:nvSpPr>
        <p:spPr>
          <a:xfrm>
            <a:off x="5367397" y="1588979"/>
            <a:ext cx="301686" cy="369332"/>
          </a:xfrm>
          <a:prstGeom prst="rect">
            <a:avLst/>
          </a:prstGeom>
          <a:noFill/>
        </p:spPr>
        <p:txBody>
          <a:bodyPr wrap="none" rtlCol="0">
            <a:spAutoFit/>
          </a:bodyPr>
          <a:lstStyle/>
          <a:p>
            <a:r>
              <a:rPr lang="en-US" dirty="0"/>
              <a:t>0</a:t>
            </a:r>
          </a:p>
        </p:txBody>
      </p:sp>
      <p:sp>
        <p:nvSpPr>
          <p:cNvPr id="21" name="TextBox 20"/>
          <p:cNvSpPr txBox="1"/>
          <p:nvPr/>
        </p:nvSpPr>
        <p:spPr>
          <a:xfrm>
            <a:off x="6036074" y="1586053"/>
            <a:ext cx="301686" cy="369332"/>
          </a:xfrm>
          <a:prstGeom prst="rect">
            <a:avLst/>
          </a:prstGeom>
          <a:noFill/>
        </p:spPr>
        <p:txBody>
          <a:bodyPr wrap="none" rtlCol="0">
            <a:spAutoFit/>
          </a:bodyPr>
          <a:lstStyle/>
          <a:p>
            <a:r>
              <a:rPr lang="en-US" dirty="0" smtClean="0"/>
              <a:t>1</a:t>
            </a:r>
            <a:endParaRPr lang="en-US" dirty="0"/>
          </a:p>
        </p:txBody>
      </p:sp>
      <p:cxnSp>
        <p:nvCxnSpPr>
          <p:cNvPr id="24" name="Straight Connector 23"/>
          <p:cNvCxnSpPr/>
          <p:nvPr/>
        </p:nvCxnSpPr>
        <p:spPr>
          <a:xfrm>
            <a:off x="5202686" y="2682202"/>
            <a:ext cx="7233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478847" y="2055262"/>
            <a:ext cx="0" cy="640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711937" y="2493296"/>
            <a:ext cx="675185" cy="369332"/>
          </a:xfrm>
          <a:prstGeom prst="rect">
            <a:avLst/>
          </a:prstGeom>
          <a:noFill/>
        </p:spPr>
        <p:txBody>
          <a:bodyPr wrap="none" rtlCol="0">
            <a:spAutoFit/>
          </a:bodyPr>
          <a:lstStyle/>
          <a:p>
            <a:r>
              <a:rPr lang="en-US" dirty="0" smtClean="0"/>
              <a:t>-</a:t>
            </a:r>
            <a:r>
              <a:rPr lang="en-US" dirty="0" err="1" smtClean="0"/>
              <a:t>A</a:t>
            </a:r>
            <a:r>
              <a:rPr lang="en-US" baseline="-25000" dirty="0" err="1" smtClean="0"/>
              <a:t>p</a:t>
            </a:r>
            <a:r>
              <a:rPr lang="en-US" dirty="0" smtClean="0"/>
              <a:t>/2</a:t>
            </a:r>
            <a:endParaRPr lang="en-US" baseline="-25000" dirty="0"/>
          </a:p>
        </p:txBody>
      </p:sp>
      <p:pic>
        <p:nvPicPr>
          <p:cNvPr id="27" name="Picture 26"/>
          <p:cNvPicPr>
            <a:picLocks noChangeAspect="1"/>
          </p:cNvPicPr>
          <p:nvPr/>
        </p:nvPicPr>
        <p:blipFill>
          <a:blip r:embed="rId5"/>
          <a:stretch>
            <a:fillRect/>
          </a:stretch>
        </p:blipFill>
        <p:spPr>
          <a:xfrm>
            <a:off x="7094968" y="192024"/>
            <a:ext cx="4097288" cy="2215103"/>
          </a:xfrm>
          <a:prstGeom prst="rect">
            <a:avLst/>
          </a:prstGeom>
          <a:ln>
            <a:solidFill>
              <a:schemeClr val="tx1"/>
            </a:solidFill>
          </a:ln>
        </p:spPr>
      </p:pic>
      <p:cxnSp>
        <p:nvCxnSpPr>
          <p:cNvPr id="29" name="Straight Connector 28"/>
          <p:cNvCxnSpPr/>
          <p:nvPr/>
        </p:nvCxnSpPr>
        <p:spPr>
          <a:xfrm rot="16200000" flipH="1">
            <a:off x="8211312" y="1764792"/>
            <a:ext cx="7315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876529" y="1908080"/>
            <a:ext cx="604653" cy="369332"/>
          </a:xfrm>
          <a:prstGeom prst="rect">
            <a:avLst/>
          </a:prstGeom>
          <a:noFill/>
        </p:spPr>
        <p:txBody>
          <a:bodyPr wrap="none" rtlCol="0">
            <a:spAutoFit/>
          </a:bodyPr>
          <a:lstStyle/>
          <a:p>
            <a:r>
              <a:rPr lang="en-US" dirty="0" err="1" smtClean="0"/>
              <a:t>A</a:t>
            </a:r>
            <a:r>
              <a:rPr lang="en-US" baseline="-25000" dirty="0" err="1" smtClean="0"/>
              <a:t>p</a:t>
            </a:r>
            <a:r>
              <a:rPr lang="en-US" dirty="0" smtClean="0"/>
              <a:t>/2</a:t>
            </a:r>
            <a:endParaRPr lang="en-US" baseline="-25000" dirty="0"/>
          </a:p>
        </p:txBody>
      </p:sp>
      <p:cxnSp>
        <p:nvCxnSpPr>
          <p:cNvPr id="33" name="Straight Arrow Connector 32"/>
          <p:cNvCxnSpPr/>
          <p:nvPr/>
        </p:nvCxnSpPr>
        <p:spPr>
          <a:xfrm rot="10800000" flipV="1">
            <a:off x="9692640" y="1106424"/>
            <a:ext cx="1618488" cy="10058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268953" y="1231424"/>
            <a:ext cx="675185" cy="369332"/>
          </a:xfrm>
          <a:prstGeom prst="rect">
            <a:avLst/>
          </a:prstGeom>
          <a:noFill/>
        </p:spPr>
        <p:txBody>
          <a:bodyPr wrap="none" rtlCol="0">
            <a:spAutoFit/>
          </a:bodyPr>
          <a:lstStyle/>
          <a:p>
            <a:r>
              <a:rPr lang="en-US" dirty="0" smtClean="0"/>
              <a:t>-</a:t>
            </a:r>
            <a:r>
              <a:rPr lang="en-US" dirty="0" err="1" smtClean="0"/>
              <a:t>A</a:t>
            </a:r>
            <a:r>
              <a:rPr lang="en-US" baseline="-25000" dirty="0" err="1" smtClean="0"/>
              <a:t>p</a:t>
            </a:r>
            <a:r>
              <a:rPr lang="en-US" dirty="0" smtClean="0"/>
              <a:t>/2</a:t>
            </a:r>
            <a:endParaRPr lang="en-US" baseline="-25000" dirty="0"/>
          </a:p>
        </p:txBody>
      </p:sp>
      <p:cxnSp>
        <p:nvCxnSpPr>
          <p:cNvPr id="36" name="Straight Arrow Connector 35"/>
          <p:cNvCxnSpPr/>
          <p:nvPr/>
        </p:nvCxnSpPr>
        <p:spPr>
          <a:xfrm>
            <a:off x="7808976" y="1664208"/>
            <a:ext cx="704088" cy="40233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370832" y="2706624"/>
            <a:ext cx="210312"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9268968" y="1780032"/>
            <a:ext cx="7315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426015" y="6236898"/>
            <a:ext cx="224287" cy="86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650045" y="2379939"/>
            <a:ext cx="3474720" cy="0"/>
          </a:xfrm>
          <a:prstGeom prst="line">
            <a:avLst/>
          </a:prstGeom>
          <a:ln w="1905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932981" y="2415396"/>
            <a:ext cx="802257" cy="6469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743808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9433" y="354842"/>
            <a:ext cx="4516557" cy="461665"/>
          </a:xfrm>
          <a:prstGeom prst="rect">
            <a:avLst/>
          </a:prstGeom>
          <a:noFill/>
          <a:ln>
            <a:solidFill>
              <a:srgbClr val="C00000"/>
            </a:solidFill>
          </a:ln>
        </p:spPr>
        <p:txBody>
          <a:bodyPr wrap="none" rtlCol="0">
            <a:spAutoFit/>
          </a:bodyPr>
          <a:lstStyle/>
          <a:p>
            <a:r>
              <a:rPr lang="en-US" sz="2400" b="1" dirty="0" smtClean="0"/>
              <a:t>Error probability for Bipolar signal</a:t>
            </a:r>
            <a:endParaRPr lang="en-US" sz="2400" b="1" dirty="0"/>
          </a:p>
        </p:txBody>
      </p:sp>
      <p:pic>
        <p:nvPicPr>
          <p:cNvPr id="5" name="Picture 4"/>
          <p:cNvPicPr>
            <a:picLocks noChangeAspect="1"/>
          </p:cNvPicPr>
          <p:nvPr/>
        </p:nvPicPr>
        <p:blipFill>
          <a:blip r:embed="rId2"/>
          <a:stretch>
            <a:fillRect/>
          </a:stretch>
        </p:blipFill>
        <p:spPr>
          <a:xfrm>
            <a:off x="761005" y="991808"/>
            <a:ext cx="9086850" cy="3400425"/>
          </a:xfrm>
          <a:prstGeom prst="rect">
            <a:avLst/>
          </a:prstGeom>
          <a:ln>
            <a:solidFill>
              <a:srgbClr val="00B0F0"/>
            </a:solidFill>
          </a:ln>
        </p:spPr>
      </p:pic>
      <p:pic>
        <p:nvPicPr>
          <p:cNvPr id="6" name="Picture 5"/>
          <p:cNvPicPr>
            <a:picLocks noChangeAspect="1"/>
          </p:cNvPicPr>
          <p:nvPr/>
        </p:nvPicPr>
        <p:blipFill>
          <a:blip r:embed="rId3"/>
          <a:stretch>
            <a:fillRect/>
          </a:stretch>
        </p:blipFill>
        <p:spPr>
          <a:xfrm>
            <a:off x="3879873" y="3691293"/>
            <a:ext cx="7953375" cy="2914650"/>
          </a:xfrm>
          <a:prstGeom prst="rect">
            <a:avLst/>
          </a:prstGeom>
          <a:ln>
            <a:solidFill>
              <a:srgbClr val="00B0F0"/>
            </a:solidFill>
          </a:ln>
        </p:spPr>
      </p:pic>
      <p:pic>
        <p:nvPicPr>
          <p:cNvPr id="7" name="Picture 6"/>
          <p:cNvPicPr>
            <a:picLocks noChangeAspect="1"/>
          </p:cNvPicPr>
          <p:nvPr/>
        </p:nvPicPr>
        <p:blipFill>
          <a:blip r:embed="rId4"/>
          <a:stretch>
            <a:fillRect/>
          </a:stretch>
        </p:blipFill>
        <p:spPr>
          <a:xfrm>
            <a:off x="486613" y="4392233"/>
            <a:ext cx="2815734" cy="2213710"/>
          </a:xfrm>
          <a:prstGeom prst="rect">
            <a:avLst/>
          </a:prstGeom>
        </p:spPr>
      </p:pic>
      <p:sp>
        <p:nvSpPr>
          <p:cNvPr id="8" name="TextBox 7"/>
          <p:cNvSpPr txBox="1"/>
          <p:nvPr/>
        </p:nvSpPr>
        <p:spPr>
          <a:xfrm>
            <a:off x="180015" y="5989709"/>
            <a:ext cx="2021900" cy="369332"/>
          </a:xfrm>
          <a:prstGeom prst="rect">
            <a:avLst/>
          </a:prstGeom>
          <a:noFill/>
          <a:ln>
            <a:solidFill>
              <a:schemeClr val="accent1"/>
            </a:solidFill>
          </a:ln>
        </p:spPr>
        <p:txBody>
          <a:bodyPr wrap="none" rtlCol="0">
            <a:spAutoFit/>
          </a:bodyPr>
          <a:lstStyle/>
          <a:p>
            <a:r>
              <a:rPr lang="en-US" dirty="0" smtClean="0">
                <a:solidFill>
                  <a:srgbClr val="FF0000"/>
                </a:solidFill>
              </a:rPr>
              <a:t>Decision thresholds</a:t>
            </a:r>
            <a:endParaRPr lang="en-US" dirty="0">
              <a:solidFill>
                <a:srgbClr val="FF0000"/>
              </a:solidFill>
            </a:endParaRPr>
          </a:p>
        </p:txBody>
      </p:sp>
      <p:cxnSp>
        <p:nvCxnSpPr>
          <p:cNvPr id="10" name="Straight Arrow Connector 9"/>
          <p:cNvCxnSpPr>
            <a:stCxn id="8" idx="0"/>
          </p:cNvCxnSpPr>
          <p:nvPr/>
        </p:nvCxnSpPr>
        <p:spPr>
          <a:xfrm flipV="1">
            <a:off x="1190965" y="5199797"/>
            <a:ext cx="569596" cy="789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201915" y="5636525"/>
            <a:ext cx="309273" cy="35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459215" y="184244"/>
            <a:ext cx="2442272" cy="369332"/>
          </a:xfrm>
          <a:prstGeom prst="rect">
            <a:avLst/>
          </a:prstGeom>
          <a:noFill/>
        </p:spPr>
        <p:txBody>
          <a:bodyPr wrap="none" rtlCol="0">
            <a:spAutoFit/>
          </a:bodyPr>
          <a:lstStyle/>
          <a:p>
            <a:r>
              <a:rPr lang="en-US" dirty="0" smtClean="0">
                <a:solidFill>
                  <a:srgbClr val="0070C0"/>
                </a:solidFill>
              </a:rPr>
              <a:t>Ref. B.P. Lathi,3/e, p.333</a:t>
            </a:r>
            <a:endParaRPr lang="en-US" dirty="0">
              <a:solidFill>
                <a:srgbClr val="0070C0"/>
              </a:solidFill>
            </a:endParaRPr>
          </a:p>
        </p:txBody>
      </p:sp>
      <p:sp>
        <p:nvSpPr>
          <p:cNvPr id="11" name="TextBox 10"/>
          <p:cNvSpPr txBox="1"/>
          <p:nvPr/>
        </p:nvSpPr>
        <p:spPr>
          <a:xfrm>
            <a:off x="3090852" y="4929226"/>
            <a:ext cx="697627" cy="400110"/>
          </a:xfrm>
          <a:prstGeom prst="rect">
            <a:avLst/>
          </a:prstGeom>
          <a:noFill/>
        </p:spPr>
        <p:txBody>
          <a:bodyPr wrap="none" rtlCol="0">
            <a:spAutoFit/>
          </a:bodyPr>
          <a:lstStyle/>
          <a:p>
            <a:r>
              <a:rPr lang="en-US" sz="2000" dirty="0" err="1" smtClean="0"/>
              <a:t>Ap</a:t>
            </a:r>
            <a:r>
              <a:rPr lang="en-US" sz="2000" dirty="0" smtClean="0"/>
              <a:t>/2</a:t>
            </a:r>
            <a:endParaRPr lang="en-US" sz="2000" dirty="0"/>
          </a:p>
        </p:txBody>
      </p:sp>
      <p:sp>
        <p:nvSpPr>
          <p:cNvPr id="14" name="TextBox 13"/>
          <p:cNvSpPr txBox="1"/>
          <p:nvPr/>
        </p:nvSpPr>
        <p:spPr>
          <a:xfrm>
            <a:off x="3111610" y="5382860"/>
            <a:ext cx="776175" cy="400110"/>
          </a:xfrm>
          <a:prstGeom prst="rect">
            <a:avLst/>
          </a:prstGeom>
          <a:noFill/>
        </p:spPr>
        <p:txBody>
          <a:bodyPr wrap="none" rtlCol="0">
            <a:spAutoFit/>
          </a:bodyPr>
          <a:lstStyle/>
          <a:p>
            <a:r>
              <a:rPr lang="en-US" sz="2000" dirty="0" smtClean="0"/>
              <a:t>-</a:t>
            </a:r>
            <a:r>
              <a:rPr lang="en-US" sz="2000" dirty="0" err="1" smtClean="0"/>
              <a:t>Ap</a:t>
            </a:r>
            <a:r>
              <a:rPr lang="en-US" sz="2000" dirty="0" smtClean="0"/>
              <a:t>/2</a:t>
            </a:r>
            <a:endParaRPr lang="en-US" sz="2000" dirty="0"/>
          </a:p>
        </p:txBody>
      </p:sp>
      <p:sp>
        <p:nvSpPr>
          <p:cNvPr id="15" name="TextBox 14"/>
          <p:cNvSpPr txBox="1"/>
          <p:nvPr/>
        </p:nvSpPr>
        <p:spPr>
          <a:xfrm>
            <a:off x="6894576" y="2898648"/>
            <a:ext cx="545342" cy="369332"/>
          </a:xfrm>
          <a:prstGeom prst="rect">
            <a:avLst/>
          </a:prstGeom>
          <a:noFill/>
          <a:ln>
            <a:solidFill>
              <a:srgbClr val="FF0000"/>
            </a:solidFill>
          </a:ln>
        </p:spPr>
        <p:txBody>
          <a:bodyPr wrap="none" rtlCol="0">
            <a:spAutoFit/>
          </a:bodyPr>
          <a:lstStyle/>
          <a:p>
            <a:r>
              <a:rPr lang="en-US" b="1" dirty="0" smtClean="0">
                <a:solidFill>
                  <a:srgbClr val="FF0000"/>
                </a:solidFill>
              </a:rPr>
              <a:t>and</a:t>
            </a:r>
            <a:endParaRPr lang="en-US" b="1" dirty="0">
              <a:solidFill>
                <a:srgbClr val="FF0000"/>
              </a:solidFill>
            </a:endParaRPr>
          </a:p>
        </p:txBody>
      </p:sp>
      <p:sp>
        <p:nvSpPr>
          <p:cNvPr id="17" name="Rectangle 16"/>
          <p:cNvSpPr/>
          <p:nvPr/>
        </p:nvSpPr>
        <p:spPr>
          <a:xfrm>
            <a:off x="6940296" y="2432304"/>
            <a:ext cx="228600" cy="292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15" idx="0"/>
            <a:endCxn id="17" idx="2"/>
          </p:cNvCxnSpPr>
          <p:nvPr/>
        </p:nvCxnSpPr>
        <p:spPr>
          <a:xfrm rot="16200000" flipV="1">
            <a:off x="7024054" y="2755454"/>
            <a:ext cx="173736" cy="11265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85267" y="5186406"/>
            <a:ext cx="2834640" cy="0"/>
          </a:xfrm>
          <a:prstGeom prst="line">
            <a:avLst/>
          </a:prstGeom>
          <a:ln w="1905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45652" y="5600474"/>
            <a:ext cx="2834640" cy="0"/>
          </a:xfrm>
          <a:prstGeom prst="line">
            <a:avLst/>
          </a:prstGeom>
          <a:ln w="1905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763242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1815150"/>
            <a:ext cx="2988860" cy="0"/>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82388" y="409432"/>
            <a:ext cx="0" cy="275684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82382" y="1187362"/>
            <a:ext cx="7233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405724" y="1187358"/>
            <a:ext cx="0" cy="1280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129045" y="1815150"/>
            <a:ext cx="0" cy="6277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405714" y="2456599"/>
            <a:ext cx="7233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131317" y="1203268"/>
            <a:ext cx="0" cy="6277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131326" y="1189634"/>
            <a:ext cx="7233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274035" y="1817422"/>
            <a:ext cx="2988860" cy="0"/>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956423" y="411704"/>
            <a:ext cx="0" cy="275684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56417" y="1189634"/>
            <a:ext cx="7233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679759" y="1189630"/>
            <a:ext cx="0" cy="640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405352" y="1205540"/>
            <a:ext cx="0" cy="6277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405361" y="1191906"/>
            <a:ext cx="7233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286488" y="1817422"/>
            <a:ext cx="3474720" cy="0"/>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968876" y="411704"/>
            <a:ext cx="0" cy="275684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968870" y="1189634"/>
            <a:ext cx="7233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692212" y="1189630"/>
            <a:ext cx="0" cy="640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417805" y="1819688"/>
            <a:ext cx="0" cy="6277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417814" y="2447506"/>
            <a:ext cx="7233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1154798" y="1819705"/>
            <a:ext cx="0" cy="640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86605" y="984900"/>
            <a:ext cx="397866" cy="369332"/>
          </a:xfrm>
          <a:prstGeom prst="rect">
            <a:avLst/>
          </a:prstGeom>
          <a:noFill/>
        </p:spPr>
        <p:txBody>
          <a:bodyPr wrap="none" rtlCol="0">
            <a:spAutoFit/>
          </a:bodyPr>
          <a:lstStyle/>
          <a:p>
            <a:r>
              <a:rPr lang="en-US" dirty="0" err="1" smtClean="0"/>
              <a:t>A</a:t>
            </a:r>
            <a:r>
              <a:rPr lang="en-US" baseline="-25000" dirty="0" err="1" smtClean="0"/>
              <a:t>p</a:t>
            </a:r>
            <a:endParaRPr lang="en-US" baseline="-25000" dirty="0"/>
          </a:p>
        </p:txBody>
      </p:sp>
      <p:sp>
        <p:nvSpPr>
          <p:cNvPr id="48" name="TextBox 47"/>
          <p:cNvSpPr txBox="1"/>
          <p:nvPr/>
        </p:nvSpPr>
        <p:spPr>
          <a:xfrm>
            <a:off x="195704" y="2221633"/>
            <a:ext cx="468398" cy="369332"/>
          </a:xfrm>
          <a:prstGeom prst="rect">
            <a:avLst/>
          </a:prstGeom>
          <a:noFill/>
        </p:spPr>
        <p:txBody>
          <a:bodyPr wrap="none" rtlCol="0">
            <a:spAutoFit/>
          </a:bodyPr>
          <a:lstStyle/>
          <a:p>
            <a:r>
              <a:rPr lang="en-US" dirty="0" smtClean="0"/>
              <a:t>-</a:t>
            </a:r>
            <a:r>
              <a:rPr lang="en-US" dirty="0" err="1" smtClean="0"/>
              <a:t>A</a:t>
            </a:r>
            <a:r>
              <a:rPr lang="en-US" baseline="-25000" dirty="0" err="1" smtClean="0"/>
              <a:t>p</a:t>
            </a:r>
            <a:endParaRPr lang="en-US" baseline="-25000" dirty="0"/>
          </a:p>
        </p:txBody>
      </p:sp>
      <p:cxnSp>
        <p:nvCxnSpPr>
          <p:cNvPr id="51" name="Straight Connector 50"/>
          <p:cNvCxnSpPr/>
          <p:nvPr/>
        </p:nvCxnSpPr>
        <p:spPr>
          <a:xfrm>
            <a:off x="589120" y="2458871"/>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881526" y="2444771"/>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537945" y="987584"/>
            <a:ext cx="397866" cy="369332"/>
          </a:xfrm>
          <a:prstGeom prst="rect">
            <a:avLst/>
          </a:prstGeom>
          <a:noFill/>
        </p:spPr>
        <p:txBody>
          <a:bodyPr wrap="none" rtlCol="0">
            <a:spAutoFit/>
          </a:bodyPr>
          <a:lstStyle/>
          <a:p>
            <a:r>
              <a:rPr lang="en-US" dirty="0" err="1" smtClean="0"/>
              <a:t>A</a:t>
            </a:r>
            <a:r>
              <a:rPr lang="en-US" baseline="-25000" dirty="0" err="1" smtClean="0"/>
              <a:t>p</a:t>
            </a:r>
            <a:endParaRPr lang="en-US" baseline="-25000" dirty="0"/>
          </a:p>
        </p:txBody>
      </p:sp>
      <p:sp>
        <p:nvSpPr>
          <p:cNvPr id="55" name="TextBox 54"/>
          <p:cNvSpPr txBox="1"/>
          <p:nvPr/>
        </p:nvSpPr>
        <p:spPr>
          <a:xfrm>
            <a:off x="8456803" y="2266869"/>
            <a:ext cx="468398" cy="369332"/>
          </a:xfrm>
          <a:prstGeom prst="rect">
            <a:avLst/>
          </a:prstGeom>
          <a:noFill/>
        </p:spPr>
        <p:txBody>
          <a:bodyPr wrap="none" rtlCol="0">
            <a:spAutoFit/>
          </a:bodyPr>
          <a:lstStyle/>
          <a:p>
            <a:r>
              <a:rPr lang="en-US" dirty="0" smtClean="0"/>
              <a:t>-</a:t>
            </a:r>
            <a:r>
              <a:rPr lang="en-US" dirty="0" err="1" smtClean="0"/>
              <a:t>A</a:t>
            </a:r>
            <a:r>
              <a:rPr lang="en-US" baseline="-25000" dirty="0" err="1" smtClean="0"/>
              <a:t>p</a:t>
            </a:r>
            <a:endParaRPr lang="en-US" baseline="-25000" dirty="0"/>
          </a:p>
        </p:txBody>
      </p:sp>
      <p:sp>
        <p:nvSpPr>
          <p:cNvPr id="56" name="TextBox 55"/>
          <p:cNvSpPr txBox="1"/>
          <p:nvPr/>
        </p:nvSpPr>
        <p:spPr>
          <a:xfrm>
            <a:off x="8492069" y="980347"/>
            <a:ext cx="397866" cy="369332"/>
          </a:xfrm>
          <a:prstGeom prst="rect">
            <a:avLst/>
          </a:prstGeom>
          <a:noFill/>
        </p:spPr>
        <p:txBody>
          <a:bodyPr wrap="none" rtlCol="0">
            <a:spAutoFit/>
          </a:bodyPr>
          <a:lstStyle/>
          <a:p>
            <a:r>
              <a:rPr lang="en-US" dirty="0" err="1" smtClean="0"/>
              <a:t>A</a:t>
            </a:r>
            <a:r>
              <a:rPr lang="en-US" baseline="-25000" dirty="0" err="1" smtClean="0"/>
              <a:t>p</a:t>
            </a:r>
            <a:endParaRPr lang="en-US" baseline="-25000" dirty="0"/>
          </a:p>
        </p:txBody>
      </p:sp>
      <p:sp>
        <p:nvSpPr>
          <p:cNvPr id="57" name="TextBox 56"/>
          <p:cNvSpPr txBox="1"/>
          <p:nvPr/>
        </p:nvSpPr>
        <p:spPr>
          <a:xfrm>
            <a:off x="851457" y="772237"/>
            <a:ext cx="301686" cy="369332"/>
          </a:xfrm>
          <a:prstGeom prst="rect">
            <a:avLst/>
          </a:prstGeom>
          <a:noFill/>
        </p:spPr>
        <p:txBody>
          <a:bodyPr wrap="none" rtlCol="0">
            <a:spAutoFit/>
          </a:bodyPr>
          <a:lstStyle/>
          <a:p>
            <a:r>
              <a:rPr lang="en-US" dirty="0" smtClean="0"/>
              <a:t>1</a:t>
            </a:r>
            <a:endParaRPr lang="en-US" dirty="0"/>
          </a:p>
        </p:txBody>
      </p:sp>
      <p:sp>
        <p:nvSpPr>
          <p:cNvPr id="58" name="TextBox 57"/>
          <p:cNvSpPr txBox="1"/>
          <p:nvPr/>
        </p:nvSpPr>
        <p:spPr>
          <a:xfrm>
            <a:off x="1587012" y="793451"/>
            <a:ext cx="301686" cy="369332"/>
          </a:xfrm>
          <a:prstGeom prst="rect">
            <a:avLst/>
          </a:prstGeom>
          <a:noFill/>
        </p:spPr>
        <p:txBody>
          <a:bodyPr wrap="none" rtlCol="0">
            <a:spAutoFit/>
          </a:bodyPr>
          <a:lstStyle/>
          <a:p>
            <a:r>
              <a:rPr lang="en-US" dirty="0"/>
              <a:t>0</a:t>
            </a:r>
          </a:p>
        </p:txBody>
      </p:sp>
      <p:sp>
        <p:nvSpPr>
          <p:cNvPr id="59" name="TextBox 58"/>
          <p:cNvSpPr txBox="1"/>
          <p:nvPr/>
        </p:nvSpPr>
        <p:spPr>
          <a:xfrm>
            <a:off x="2326346" y="800234"/>
            <a:ext cx="301686" cy="369332"/>
          </a:xfrm>
          <a:prstGeom prst="rect">
            <a:avLst/>
          </a:prstGeom>
          <a:noFill/>
        </p:spPr>
        <p:txBody>
          <a:bodyPr wrap="none" rtlCol="0">
            <a:spAutoFit/>
          </a:bodyPr>
          <a:lstStyle/>
          <a:p>
            <a:r>
              <a:rPr lang="en-US" dirty="0" smtClean="0"/>
              <a:t>1</a:t>
            </a:r>
            <a:endParaRPr lang="en-US" dirty="0"/>
          </a:p>
        </p:txBody>
      </p:sp>
      <p:sp>
        <p:nvSpPr>
          <p:cNvPr id="60" name="TextBox 59"/>
          <p:cNvSpPr txBox="1"/>
          <p:nvPr/>
        </p:nvSpPr>
        <p:spPr>
          <a:xfrm>
            <a:off x="5146630" y="772237"/>
            <a:ext cx="301686" cy="369332"/>
          </a:xfrm>
          <a:prstGeom prst="rect">
            <a:avLst/>
          </a:prstGeom>
          <a:noFill/>
        </p:spPr>
        <p:txBody>
          <a:bodyPr wrap="none" rtlCol="0">
            <a:spAutoFit/>
          </a:bodyPr>
          <a:lstStyle/>
          <a:p>
            <a:r>
              <a:rPr lang="en-US" dirty="0" smtClean="0"/>
              <a:t>1</a:t>
            </a:r>
            <a:endParaRPr lang="en-US" dirty="0"/>
          </a:p>
        </p:txBody>
      </p:sp>
      <p:sp>
        <p:nvSpPr>
          <p:cNvPr id="61" name="TextBox 60"/>
          <p:cNvSpPr txBox="1"/>
          <p:nvPr/>
        </p:nvSpPr>
        <p:spPr>
          <a:xfrm>
            <a:off x="5861173" y="793451"/>
            <a:ext cx="301686" cy="369332"/>
          </a:xfrm>
          <a:prstGeom prst="rect">
            <a:avLst/>
          </a:prstGeom>
          <a:noFill/>
        </p:spPr>
        <p:txBody>
          <a:bodyPr wrap="none" rtlCol="0">
            <a:spAutoFit/>
          </a:bodyPr>
          <a:lstStyle/>
          <a:p>
            <a:r>
              <a:rPr lang="en-US" dirty="0"/>
              <a:t>0</a:t>
            </a:r>
          </a:p>
        </p:txBody>
      </p:sp>
      <p:sp>
        <p:nvSpPr>
          <p:cNvPr id="62" name="TextBox 61"/>
          <p:cNvSpPr txBox="1"/>
          <p:nvPr/>
        </p:nvSpPr>
        <p:spPr>
          <a:xfrm>
            <a:off x="6511562" y="772237"/>
            <a:ext cx="301686" cy="369332"/>
          </a:xfrm>
          <a:prstGeom prst="rect">
            <a:avLst/>
          </a:prstGeom>
          <a:noFill/>
        </p:spPr>
        <p:txBody>
          <a:bodyPr wrap="none" rtlCol="0">
            <a:spAutoFit/>
          </a:bodyPr>
          <a:lstStyle/>
          <a:p>
            <a:r>
              <a:rPr lang="en-US" dirty="0" smtClean="0"/>
              <a:t>1</a:t>
            </a:r>
            <a:endParaRPr lang="en-US" dirty="0"/>
          </a:p>
        </p:txBody>
      </p:sp>
      <p:sp>
        <p:nvSpPr>
          <p:cNvPr id="63" name="TextBox 62"/>
          <p:cNvSpPr txBox="1"/>
          <p:nvPr/>
        </p:nvSpPr>
        <p:spPr>
          <a:xfrm>
            <a:off x="9120414" y="829101"/>
            <a:ext cx="301686" cy="369332"/>
          </a:xfrm>
          <a:prstGeom prst="rect">
            <a:avLst/>
          </a:prstGeom>
          <a:noFill/>
        </p:spPr>
        <p:txBody>
          <a:bodyPr wrap="none" rtlCol="0">
            <a:spAutoFit/>
          </a:bodyPr>
          <a:lstStyle/>
          <a:p>
            <a:r>
              <a:rPr lang="en-US" dirty="0" smtClean="0"/>
              <a:t>1</a:t>
            </a:r>
            <a:endParaRPr lang="en-US" dirty="0"/>
          </a:p>
        </p:txBody>
      </p:sp>
      <p:sp>
        <p:nvSpPr>
          <p:cNvPr id="64" name="TextBox 63"/>
          <p:cNvSpPr txBox="1"/>
          <p:nvPr/>
        </p:nvSpPr>
        <p:spPr>
          <a:xfrm>
            <a:off x="9875901" y="850315"/>
            <a:ext cx="301686" cy="369332"/>
          </a:xfrm>
          <a:prstGeom prst="rect">
            <a:avLst/>
          </a:prstGeom>
          <a:noFill/>
        </p:spPr>
        <p:txBody>
          <a:bodyPr wrap="none" rtlCol="0">
            <a:spAutoFit/>
          </a:bodyPr>
          <a:lstStyle/>
          <a:p>
            <a:r>
              <a:rPr lang="en-US" dirty="0"/>
              <a:t>0</a:t>
            </a:r>
          </a:p>
        </p:txBody>
      </p:sp>
      <p:sp>
        <p:nvSpPr>
          <p:cNvPr id="65" name="TextBox 64"/>
          <p:cNvSpPr txBox="1"/>
          <p:nvPr/>
        </p:nvSpPr>
        <p:spPr>
          <a:xfrm>
            <a:off x="10594530" y="829101"/>
            <a:ext cx="301686" cy="369332"/>
          </a:xfrm>
          <a:prstGeom prst="rect">
            <a:avLst/>
          </a:prstGeom>
          <a:noFill/>
        </p:spPr>
        <p:txBody>
          <a:bodyPr wrap="none" rtlCol="0">
            <a:spAutoFit/>
          </a:bodyPr>
          <a:lstStyle/>
          <a:p>
            <a:r>
              <a:rPr lang="en-US" dirty="0" smtClean="0"/>
              <a:t>1</a:t>
            </a:r>
            <a:endParaRPr lang="en-US" dirty="0"/>
          </a:p>
        </p:txBody>
      </p:sp>
      <p:sp>
        <p:nvSpPr>
          <p:cNvPr id="66" name="TextBox 65"/>
          <p:cNvSpPr txBox="1"/>
          <p:nvPr/>
        </p:nvSpPr>
        <p:spPr>
          <a:xfrm>
            <a:off x="1110824" y="3166280"/>
            <a:ext cx="1282210" cy="369332"/>
          </a:xfrm>
          <a:prstGeom prst="rect">
            <a:avLst/>
          </a:prstGeom>
          <a:noFill/>
        </p:spPr>
        <p:txBody>
          <a:bodyPr wrap="none" rtlCol="0">
            <a:spAutoFit/>
          </a:bodyPr>
          <a:lstStyle/>
          <a:p>
            <a:r>
              <a:rPr lang="en-US" b="1" dirty="0" smtClean="0"/>
              <a:t>Polar signal</a:t>
            </a:r>
            <a:endParaRPr lang="en-US" b="1" dirty="0"/>
          </a:p>
        </p:txBody>
      </p:sp>
      <p:sp>
        <p:nvSpPr>
          <p:cNvPr id="67" name="TextBox 66"/>
          <p:cNvSpPr txBox="1"/>
          <p:nvPr/>
        </p:nvSpPr>
        <p:spPr>
          <a:xfrm>
            <a:off x="5613052" y="3166280"/>
            <a:ext cx="1407758" cy="369332"/>
          </a:xfrm>
          <a:prstGeom prst="rect">
            <a:avLst/>
          </a:prstGeom>
          <a:noFill/>
        </p:spPr>
        <p:txBody>
          <a:bodyPr wrap="none" rtlCol="0">
            <a:spAutoFit/>
          </a:bodyPr>
          <a:lstStyle/>
          <a:p>
            <a:r>
              <a:rPr lang="en-US" b="1" dirty="0" smtClean="0"/>
              <a:t>On-off signal</a:t>
            </a:r>
            <a:endParaRPr lang="en-US" b="1" dirty="0"/>
          </a:p>
        </p:txBody>
      </p:sp>
      <p:sp>
        <p:nvSpPr>
          <p:cNvPr id="68" name="TextBox 67"/>
          <p:cNvSpPr txBox="1"/>
          <p:nvPr/>
        </p:nvSpPr>
        <p:spPr>
          <a:xfrm>
            <a:off x="10023848" y="3166280"/>
            <a:ext cx="1471878" cy="369332"/>
          </a:xfrm>
          <a:prstGeom prst="rect">
            <a:avLst/>
          </a:prstGeom>
          <a:noFill/>
        </p:spPr>
        <p:txBody>
          <a:bodyPr wrap="none" rtlCol="0">
            <a:spAutoFit/>
          </a:bodyPr>
          <a:lstStyle/>
          <a:p>
            <a:r>
              <a:rPr lang="en-US" b="1" dirty="0" smtClean="0"/>
              <a:t>Bipolar signal</a:t>
            </a:r>
            <a:endParaRPr lang="en-US" b="1" dirty="0"/>
          </a:p>
        </p:txBody>
      </p:sp>
      <p:pic>
        <p:nvPicPr>
          <p:cNvPr id="70" name="Picture 69"/>
          <p:cNvPicPr>
            <a:picLocks noChangeAspect="1"/>
          </p:cNvPicPr>
          <p:nvPr/>
        </p:nvPicPr>
        <p:blipFill>
          <a:blip r:embed="rId2"/>
          <a:stretch>
            <a:fillRect/>
          </a:stretch>
        </p:blipFill>
        <p:spPr>
          <a:xfrm>
            <a:off x="52578" y="3735784"/>
            <a:ext cx="3771900" cy="609600"/>
          </a:xfrm>
          <a:prstGeom prst="rect">
            <a:avLst/>
          </a:prstGeom>
          <a:ln w="28575">
            <a:solidFill>
              <a:srgbClr val="00B050"/>
            </a:solidFill>
          </a:ln>
        </p:spPr>
      </p:pic>
      <p:pic>
        <p:nvPicPr>
          <p:cNvPr id="71" name="Picture 70"/>
          <p:cNvPicPr>
            <a:picLocks noChangeAspect="1"/>
          </p:cNvPicPr>
          <p:nvPr/>
        </p:nvPicPr>
        <p:blipFill>
          <a:blip r:embed="rId3"/>
          <a:stretch>
            <a:fillRect/>
          </a:stretch>
        </p:blipFill>
        <p:spPr>
          <a:xfrm>
            <a:off x="3904008" y="3729106"/>
            <a:ext cx="3762375" cy="618607"/>
          </a:xfrm>
          <a:prstGeom prst="rect">
            <a:avLst/>
          </a:prstGeom>
          <a:ln w="28575">
            <a:solidFill>
              <a:srgbClr val="FF0000"/>
            </a:solidFill>
          </a:ln>
        </p:spPr>
      </p:pic>
      <p:pic>
        <p:nvPicPr>
          <p:cNvPr id="72" name="Picture 71"/>
          <p:cNvPicPr>
            <a:picLocks noChangeAspect="1"/>
          </p:cNvPicPr>
          <p:nvPr/>
        </p:nvPicPr>
        <p:blipFill>
          <a:blip r:embed="rId4"/>
          <a:stretch>
            <a:fillRect/>
          </a:stretch>
        </p:blipFill>
        <p:spPr>
          <a:xfrm>
            <a:off x="7726705" y="3735238"/>
            <a:ext cx="4405947" cy="606323"/>
          </a:xfrm>
          <a:prstGeom prst="rect">
            <a:avLst/>
          </a:prstGeom>
          <a:ln w="28575">
            <a:solidFill>
              <a:srgbClr val="7030A0"/>
            </a:solidFill>
          </a:ln>
        </p:spPr>
      </p:pic>
      <p:pic>
        <p:nvPicPr>
          <p:cNvPr id="75" name="Picture 74"/>
          <p:cNvPicPr>
            <a:picLocks noChangeAspect="1"/>
          </p:cNvPicPr>
          <p:nvPr/>
        </p:nvPicPr>
        <p:blipFill>
          <a:blip r:embed="rId5"/>
          <a:stretch>
            <a:fillRect/>
          </a:stretch>
        </p:blipFill>
        <p:spPr>
          <a:xfrm>
            <a:off x="2347920" y="4925683"/>
            <a:ext cx="7049267" cy="1009291"/>
          </a:xfrm>
          <a:prstGeom prst="rect">
            <a:avLst/>
          </a:prstGeom>
          <a:ln w="28575">
            <a:solidFill>
              <a:schemeClr val="tx1"/>
            </a:solidFill>
          </a:ln>
        </p:spPr>
      </p:pic>
      <p:cxnSp>
        <p:nvCxnSpPr>
          <p:cNvPr id="49" name="Straight Connector 48"/>
          <p:cNvCxnSpPr/>
          <p:nvPr/>
        </p:nvCxnSpPr>
        <p:spPr>
          <a:xfrm>
            <a:off x="8357001" y="1505792"/>
            <a:ext cx="3474720" cy="0"/>
          </a:xfrm>
          <a:prstGeom prst="line">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427513" y="2149519"/>
            <a:ext cx="3474720" cy="0"/>
          </a:xfrm>
          <a:prstGeom prst="line">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875692" y="1512605"/>
            <a:ext cx="3474720" cy="0"/>
          </a:xfrm>
          <a:prstGeom prst="line">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51338" y="1809227"/>
            <a:ext cx="3474720" cy="0"/>
          </a:xfrm>
          <a:prstGeom prst="line">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284278" y="2509530"/>
            <a:ext cx="2270493" cy="400110"/>
          </a:xfrm>
          <a:prstGeom prst="rect">
            <a:avLst/>
          </a:prstGeom>
          <a:noFill/>
          <a:ln>
            <a:solidFill>
              <a:schemeClr val="accent1"/>
            </a:solidFill>
          </a:ln>
        </p:spPr>
        <p:txBody>
          <a:bodyPr wrap="none" rtlCol="0">
            <a:spAutoFit/>
          </a:bodyPr>
          <a:lstStyle/>
          <a:p>
            <a:r>
              <a:rPr lang="en-US" sz="2000" b="1" dirty="0" smtClean="0">
                <a:solidFill>
                  <a:srgbClr val="FF0000"/>
                </a:solidFill>
              </a:rPr>
              <a:t>Decision thresholds</a:t>
            </a:r>
            <a:endParaRPr lang="en-US" sz="2000" b="1" dirty="0">
              <a:solidFill>
                <a:srgbClr val="FF0000"/>
              </a:solidFill>
            </a:endParaRPr>
          </a:p>
        </p:txBody>
      </p:sp>
      <p:cxnSp>
        <p:nvCxnSpPr>
          <p:cNvPr id="6" name="Straight Arrow Connector 5"/>
          <p:cNvCxnSpPr>
            <a:stCxn id="4" idx="1"/>
          </p:cNvCxnSpPr>
          <p:nvPr/>
        </p:nvCxnSpPr>
        <p:spPr>
          <a:xfrm rot="10800000">
            <a:off x="3480180" y="1827439"/>
            <a:ext cx="1804098" cy="882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0"/>
          </p:cNvCxnSpPr>
          <p:nvPr/>
        </p:nvCxnSpPr>
        <p:spPr>
          <a:xfrm rot="16200000" flipV="1">
            <a:off x="5763281" y="1853286"/>
            <a:ext cx="952442" cy="360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3"/>
          </p:cNvCxnSpPr>
          <p:nvPr/>
        </p:nvCxnSpPr>
        <p:spPr>
          <a:xfrm flipV="1">
            <a:off x="7554771" y="1512606"/>
            <a:ext cx="825283" cy="1196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p:cNvCxnSpPr>
          <p:nvPr/>
        </p:nvCxnSpPr>
        <p:spPr>
          <a:xfrm flipV="1">
            <a:off x="7554771" y="2173384"/>
            <a:ext cx="835676" cy="536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5678174" y="1822666"/>
            <a:ext cx="7233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692390" y="1831810"/>
            <a:ext cx="7233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84087" y="1177438"/>
            <a:ext cx="0" cy="640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954335" y="1195726"/>
            <a:ext cx="0" cy="640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968551" y="1186582"/>
            <a:ext cx="0" cy="640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3987266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a:srcRect/>
          <a:stretch>
            <a:fillRect/>
          </a:stretch>
        </p:blipFill>
        <p:spPr bwMode="auto">
          <a:xfrm>
            <a:off x="3149840" y="1680953"/>
            <a:ext cx="8826500" cy="4445000"/>
          </a:xfrm>
          <a:prstGeom prst="rect">
            <a:avLst/>
          </a:prstGeom>
          <a:noFill/>
          <a:ln w="9525">
            <a:noFill/>
            <a:miter lim="800000"/>
            <a:headEnd/>
            <a:tailEnd/>
          </a:ln>
          <a:effectLst/>
        </p:spPr>
      </p:pic>
      <p:sp>
        <p:nvSpPr>
          <p:cNvPr id="5" name="Rectangle 4"/>
          <p:cNvSpPr/>
          <p:nvPr/>
        </p:nvSpPr>
        <p:spPr>
          <a:xfrm>
            <a:off x="779252" y="2645774"/>
            <a:ext cx="2162355" cy="2308324"/>
          </a:xfrm>
          <a:prstGeom prst="rect">
            <a:avLst/>
          </a:prstGeom>
          <a:ln>
            <a:solidFill>
              <a:srgbClr val="0070C0"/>
            </a:solidFill>
          </a:ln>
        </p:spPr>
        <p:txBody>
          <a:bodyPr wrap="square">
            <a:spAutoFit/>
          </a:bodyPr>
          <a:lstStyle/>
          <a:p>
            <a:r>
              <a:rPr lang="en-US" b="1" i="1" dirty="0" smtClean="0">
                <a:solidFill>
                  <a:srgbClr val="0070C0"/>
                </a:solidFill>
              </a:rPr>
              <a:t>x = 1:0.1:6;</a:t>
            </a:r>
          </a:p>
          <a:p>
            <a:r>
              <a:rPr lang="en-US" b="1" i="1" dirty="0" smtClean="0">
                <a:solidFill>
                  <a:srgbClr val="0070C0"/>
                </a:solidFill>
              </a:rPr>
              <a:t>y = </a:t>
            </a:r>
            <a:r>
              <a:rPr lang="en-US" b="1" i="1" dirty="0" err="1" smtClean="0">
                <a:solidFill>
                  <a:srgbClr val="0070C0"/>
                </a:solidFill>
              </a:rPr>
              <a:t>qfunc</a:t>
            </a:r>
            <a:r>
              <a:rPr lang="en-US" b="1" i="1" dirty="0" smtClean="0">
                <a:solidFill>
                  <a:srgbClr val="0070C0"/>
                </a:solidFill>
              </a:rPr>
              <a:t>(x);</a:t>
            </a:r>
          </a:p>
          <a:p>
            <a:r>
              <a:rPr lang="en-US" b="1" i="1" dirty="0" smtClean="0">
                <a:solidFill>
                  <a:srgbClr val="0070C0"/>
                </a:solidFill>
              </a:rPr>
              <a:t>q1=1./(x*</a:t>
            </a:r>
            <a:r>
              <a:rPr lang="en-US" b="1" i="1" dirty="0" err="1" smtClean="0">
                <a:solidFill>
                  <a:srgbClr val="0070C0"/>
                </a:solidFill>
              </a:rPr>
              <a:t>sqrt</a:t>
            </a:r>
            <a:r>
              <a:rPr lang="en-US" b="1" i="1" dirty="0" smtClean="0">
                <a:solidFill>
                  <a:srgbClr val="0070C0"/>
                </a:solidFill>
              </a:rPr>
              <a:t>(2*pi));</a:t>
            </a:r>
          </a:p>
          <a:p>
            <a:r>
              <a:rPr lang="en-US" b="1" i="1" dirty="0" smtClean="0">
                <a:solidFill>
                  <a:srgbClr val="0070C0"/>
                </a:solidFill>
              </a:rPr>
              <a:t>q2=1-0.7./x.^2;</a:t>
            </a:r>
          </a:p>
          <a:p>
            <a:r>
              <a:rPr lang="en-US" b="1" i="1" dirty="0" smtClean="0">
                <a:solidFill>
                  <a:srgbClr val="0070C0"/>
                </a:solidFill>
              </a:rPr>
              <a:t>q3=exp(-x.^2/2);</a:t>
            </a:r>
          </a:p>
          <a:p>
            <a:r>
              <a:rPr lang="en-US" b="1" i="1" dirty="0" smtClean="0">
                <a:solidFill>
                  <a:srgbClr val="0070C0"/>
                </a:solidFill>
              </a:rPr>
              <a:t>Q=q1.*q2.*q3;</a:t>
            </a:r>
          </a:p>
          <a:p>
            <a:r>
              <a:rPr lang="en-US" b="1" i="1" dirty="0" err="1" smtClean="0">
                <a:solidFill>
                  <a:srgbClr val="0070C0"/>
                </a:solidFill>
              </a:rPr>
              <a:t>semilogy</a:t>
            </a:r>
            <a:r>
              <a:rPr lang="en-US" b="1" i="1" dirty="0" smtClean="0">
                <a:solidFill>
                  <a:srgbClr val="0070C0"/>
                </a:solidFill>
              </a:rPr>
              <a:t>(</a:t>
            </a:r>
            <a:r>
              <a:rPr lang="en-US" b="1" i="1" dirty="0" err="1" smtClean="0">
                <a:solidFill>
                  <a:srgbClr val="0070C0"/>
                </a:solidFill>
              </a:rPr>
              <a:t>x,y,x,Q</a:t>
            </a:r>
            <a:r>
              <a:rPr lang="en-US" b="1" i="1" dirty="0" smtClean="0">
                <a:solidFill>
                  <a:srgbClr val="0070C0"/>
                </a:solidFill>
              </a:rPr>
              <a:t>)</a:t>
            </a:r>
          </a:p>
          <a:p>
            <a:r>
              <a:rPr lang="en-US" b="1" i="1" dirty="0" smtClean="0">
                <a:solidFill>
                  <a:srgbClr val="0070C0"/>
                </a:solidFill>
              </a:rPr>
              <a:t>axis tight;</a:t>
            </a:r>
          </a:p>
        </p:txBody>
      </p:sp>
      <p:sp>
        <p:nvSpPr>
          <p:cNvPr id="95236" name="Rectangle 4"/>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95235"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658928" y="362188"/>
            <a:ext cx="2523945" cy="681668"/>
          </a:xfrm>
          <a:prstGeom prst="rect">
            <a:avLst/>
          </a:prstGeom>
          <a:noFill/>
          <a:ln w="28575">
            <a:solidFill>
              <a:srgbClr val="0070C0"/>
            </a:solidFill>
          </a:ln>
        </p:spPr>
      </p:pic>
      <p:pic>
        <p:nvPicPr>
          <p:cNvPr id="8" name="Picture 7"/>
          <p:cNvPicPr>
            <a:picLocks noChangeAspect="1"/>
          </p:cNvPicPr>
          <p:nvPr/>
        </p:nvPicPr>
        <p:blipFill>
          <a:blip r:embed="rId4"/>
          <a:stretch>
            <a:fillRect/>
          </a:stretch>
        </p:blipFill>
        <p:spPr>
          <a:xfrm>
            <a:off x="327802" y="446655"/>
            <a:ext cx="4652659" cy="666153"/>
          </a:xfrm>
          <a:prstGeom prst="rect">
            <a:avLst/>
          </a:prstGeom>
          <a:ln w="28575">
            <a:solidFill>
              <a:srgbClr val="00B050"/>
            </a:solidFill>
          </a:ln>
        </p:spPr>
      </p:pic>
      <p:sp>
        <p:nvSpPr>
          <p:cNvPr id="9" name="TextBox 8"/>
          <p:cNvSpPr txBox="1"/>
          <p:nvPr/>
        </p:nvSpPr>
        <p:spPr>
          <a:xfrm>
            <a:off x="6487063" y="1311215"/>
            <a:ext cx="2930610" cy="584775"/>
          </a:xfrm>
          <a:prstGeom prst="rect">
            <a:avLst/>
          </a:prstGeom>
          <a:noFill/>
        </p:spPr>
        <p:txBody>
          <a:bodyPr wrap="none" rtlCol="0">
            <a:spAutoFit/>
          </a:bodyPr>
          <a:lstStyle/>
          <a:p>
            <a:r>
              <a:rPr lang="en-US" sz="3200" b="1" dirty="0" smtClean="0"/>
              <a:t>MATLAB Output</a:t>
            </a:r>
            <a:endParaRPr lang="en-US" sz="3200" b="1" dirty="0"/>
          </a:p>
        </p:txBody>
      </p:sp>
      <p:cxnSp>
        <p:nvCxnSpPr>
          <p:cNvPr id="11" name="Straight Arrow Connector 10"/>
          <p:cNvCxnSpPr/>
          <p:nvPr/>
        </p:nvCxnSpPr>
        <p:spPr>
          <a:xfrm rot="10800000" flipV="1">
            <a:off x="4442605" y="1078300"/>
            <a:ext cx="1207701" cy="1000666"/>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2"/>
          </p:cNvCxnSpPr>
          <p:nvPr/>
        </p:nvCxnSpPr>
        <p:spPr>
          <a:xfrm rot="16200000" flipH="1">
            <a:off x="2966085" y="800855"/>
            <a:ext cx="1052422" cy="1676328"/>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78243" y="917029"/>
            <a:ext cx="9953625" cy="4505325"/>
          </a:xfrm>
          <a:prstGeom prst="rect">
            <a:avLst/>
          </a:prstGeom>
        </p:spPr>
      </p:pic>
      <p:sp>
        <p:nvSpPr>
          <p:cNvPr id="5" name="TextBox 4"/>
          <p:cNvSpPr txBox="1"/>
          <p:nvPr/>
        </p:nvSpPr>
        <p:spPr>
          <a:xfrm>
            <a:off x="9335069" y="5969387"/>
            <a:ext cx="2442272" cy="369332"/>
          </a:xfrm>
          <a:prstGeom prst="rect">
            <a:avLst/>
          </a:prstGeom>
          <a:noFill/>
        </p:spPr>
        <p:txBody>
          <a:bodyPr wrap="none" rtlCol="0">
            <a:spAutoFit/>
          </a:bodyPr>
          <a:lstStyle/>
          <a:p>
            <a:r>
              <a:rPr lang="en-US" dirty="0" smtClean="0">
                <a:solidFill>
                  <a:srgbClr val="0070C0"/>
                </a:solidFill>
              </a:rPr>
              <a:t>Ref. B.P. Lathi,3/e, p.454</a:t>
            </a:r>
            <a:endParaRPr lang="en-US" dirty="0">
              <a:solidFill>
                <a:srgbClr val="0070C0"/>
              </a:solidFill>
            </a:endParaRPr>
          </a:p>
        </p:txBody>
      </p:sp>
    </p:spTree>
    <p:extLst>
      <p:ext uri="{BB962C8B-B14F-4D97-AF65-F5344CB8AC3E}">
        <p14:creationId xmlns:p14="http://schemas.microsoft.com/office/powerpoint/2010/main" xmlns="" val="11312026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14425" y="1447800"/>
            <a:ext cx="9963150" cy="3962400"/>
          </a:xfrm>
          <a:prstGeom prst="rect">
            <a:avLst/>
          </a:prstGeom>
        </p:spPr>
      </p:pic>
      <p:sp>
        <p:nvSpPr>
          <p:cNvPr id="5" name="TextBox 4"/>
          <p:cNvSpPr txBox="1"/>
          <p:nvPr/>
        </p:nvSpPr>
        <p:spPr>
          <a:xfrm>
            <a:off x="9335069" y="5969387"/>
            <a:ext cx="2442272" cy="369332"/>
          </a:xfrm>
          <a:prstGeom prst="rect">
            <a:avLst/>
          </a:prstGeom>
          <a:noFill/>
        </p:spPr>
        <p:txBody>
          <a:bodyPr wrap="none" rtlCol="0">
            <a:spAutoFit/>
          </a:bodyPr>
          <a:lstStyle/>
          <a:p>
            <a:r>
              <a:rPr lang="en-US" dirty="0" smtClean="0">
                <a:solidFill>
                  <a:srgbClr val="0070C0"/>
                </a:solidFill>
              </a:rPr>
              <a:t>Ref. B.P. Lathi,3/e, p.455</a:t>
            </a:r>
            <a:endParaRPr lang="en-US" dirty="0">
              <a:solidFill>
                <a:srgbClr val="0070C0"/>
              </a:solidFill>
            </a:endParaRPr>
          </a:p>
        </p:txBody>
      </p:sp>
      <p:sp>
        <p:nvSpPr>
          <p:cNvPr id="6" name="TextBox 5"/>
          <p:cNvSpPr txBox="1"/>
          <p:nvPr/>
        </p:nvSpPr>
        <p:spPr>
          <a:xfrm>
            <a:off x="2181710" y="487571"/>
            <a:ext cx="3728906" cy="584775"/>
          </a:xfrm>
          <a:prstGeom prst="rect">
            <a:avLst/>
          </a:prstGeom>
          <a:noFill/>
          <a:ln>
            <a:solidFill>
              <a:srgbClr val="00B050"/>
            </a:solidFill>
          </a:ln>
        </p:spPr>
        <p:txBody>
          <a:bodyPr wrap="none" rtlCol="0">
            <a:spAutoFit/>
          </a:bodyPr>
          <a:lstStyle/>
          <a:p>
            <a:r>
              <a:rPr lang="en-US" sz="3200" dirty="0" smtClean="0"/>
              <a:t>Q(5.36)= 0.4161×10</a:t>
            </a:r>
            <a:r>
              <a:rPr lang="en-US" sz="3200" baseline="30000" dirty="0" smtClean="0"/>
              <a:t>-7</a:t>
            </a:r>
            <a:endParaRPr lang="en-US" sz="3200" baseline="30000" dirty="0"/>
          </a:p>
        </p:txBody>
      </p:sp>
      <p:sp>
        <p:nvSpPr>
          <p:cNvPr id="7" name="TextBox 6"/>
          <p:cNvSpPr txBox="1"/>
          <p:nvPr/>
        </p:nvSpPr>
        <p:spPr>
          <a:xfrm>
            <a:off x="6207799" y="514165"/>
            <a:ext cx="3728906" cy="584775"/>
          </a:xfrm>
          <a:prstGeom prst="rect">
            <a:avLst/>
          </a:prstGeom>
          <a:noFill/>
          <a:ln>
            <a:solidFill>
              <a:srgbClr val="00B0F0"/>
            </a:solidFill>
          </a:ln>
        </p:spPr>
        <p:txBody>
          <a:bodyPr wrap="none" rtlCol="0">
            <a:spAutoFit/>
          </a:bodyPr>
          <a:lstStyle/>
          <a:p>
            <a:r>
              <a:rPr lang="en-US" sz="3200" dirty="0" smtClean="0"/>
              <a:t>Q(6.12)= 0.4679×10</a:t>
            </a:r>
            <a:r>
              <a:rPr lang="en-US" sz="3200" baseline="30000" dirty="0" smtClean="0"/>
              <a:t>-9</a:t>
            </a:r>
            <a:endParaRPr lang="en-US" sz="3200" baseline="30000" dirty="0"/>
          </a:p>
        </p:txBody>
      </p:sp>
      <p:sp>
        <p:nvSpPr>
          <p:cNvPr id="8" name="Oval 7"/>
          <p:cNvSpPr/>
          <p:nvPr/>
        </p:nvSpPr>
        <p:spPr>
          <a:xfrm>
            <a:off x="7438029" y="2770496"/>
            <a:ext cx="846161" cy="2320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714463" y="4369558"/>
            <a:ext cx="846161" cy="2320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8" idx="1"/>
          </p:cNvCxnSpPr>
          <p:nvPr/>
        </p:nvCxnSpPr>
        <p:spPr>
          <a:xfrm flipH="1" flipV="1">
            <a:off x="4560625" y="1081190"/>
            <a:ext cx="3001321" cy="17232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137543" y="1081190"/>
            <a:ext cx="2699985" cy="32883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8655286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16039" y="659662"/>
            <a:ext cx="4219575" cy="4581525"/>
          </a:xfrm>
          <a:prstGeom prst="rect">
            <a:avLst/>
          </a:prstGeom>
          <a:ln>
            <a:solidFill>
              <a:srgbClr val="FF0000"/>
            </a:solidFill>
          </a:ln>
        </p:spPr>
      </p:pic>
      <p:sp>
        <p:nvSpPr>
          <p:cNvPr id="5" name="TextBox 4"/>
          <p:cNvSpPr txBox="1"/>
          <p:nvPr/>
        </p:nvSpPr>
        <p:spPr>
          <a:xfrm>
            <a:off x="238124" y="5594870"/>
            <a:ext cx="2442272" cy="369332"/>
          </a:xfrm>
          <a:prstGeom prst="rect">
            <a:avLst/>
          </a:prstGeom>
          <a:noFill/>
        </p:spPr>
        <p:txBody>
          <a:bodyPr wrap="none" rtlCol="0">
            <a:spAutoFit/>
          </a:bodyPr>
          <a:lstStyle/>
          <a:p>
            <a:r>
              <a:rPr lang="en-US" dirty="0" smtClean="0">
                <a:solidFill>
                  <a:srgbClr val="0070C0"/>
                </a:solidFill>
              </a:rPr>
              <a:t>Ref. B.P. Lathi,3/e, p.332</a:t>
            </a:r>
            <a:endParaRPr lang="en-US" dirty="0">
              <a:solidFill>
                <a:srgbClr val="0070C0"/>
              </a:solidFill>
            </a:endParaRPr>
          </a:p>
        </p:txBody>
      </p:sp>
      <p:pic>
        <p:nvPicPr>
          <p:cNvPr id="6" name="Picture 5"/>
          <p:cNvPicPr>
            <a:picLocks noChangeAspect="1"/>
          </p:cNvPicPr>
          <p:nvPr/>
        </p:nvPicPr>
        <p:blipFill>
          <a:blip r:embed="rId3"/>
          <a:stretch>
            <a:fillRect/>
          </a:stretch>
        </p:blipFill>
        <p:spPr>
          <a:xfrm>
            <a:off x="2156520" y="885681"/>
            <a:ext cx="1047750" cy="323850"/>
          </a:xfrm>
          <a:prstGeom prst="rect">
            <a:avLst/>
          </a:prstGeom>
        </p:spPr>
      </p:pic>
      <p:pic>
        <p:nvPicPr>
          <p:cNvPr id="7" name="Picture 6"/>
          <p:cNvPicPr>
            <a:picLocks noChangeAspect="1"/>
          </p:cNvPicPr>
          <p:nvPr/>
        </p:nvPicPr>
        <p:blipFill>
          <a:blip r:embed="rId4"/>
          <a:stretch>
            <a:fillRect/>
          </a:stretch>
        </p:blipFill>
        <p:spPr>
          <a:xfrm>
            <a:off x="1313558" y="1447318"/>
            <a:ext cx="2733675" cy="409575"/>
          </a:xfrm>
          <a:prstGeom prst="rect">
            <a:avLst/>
          </a:prstGeom>
        </p:spPr>
      </p:pic>
      <p:pic>
        <p:nvPicPr>
          <p:cNvPr id="8" name="Picture 7"/>
          <p:cNvPicPr>
            <a:picLocks noChangeAspect="1"/>
          </p:cNvPicPr>
          <p:nvPr/>
        </p:nvPicPr>
        <p:blipFill>
          <a:blip r:embed="rId5"/>
          <a:stretch>
            <a:fillRect/>
          </a:stretch>
        </p:blipFill>
        <p:spPr>
          <a:xfrm>
            <a:off x="238124" y="2299468"/>
            <a:ext cx="7313103" cy="2819827"/>
          </a:xfrm>
          <a:prstGeom prst="rect">
            <a:avLst/>
          </a:prstGeom>
        </p:spPr>
      </p:pic>
      <p:sp>
        <p:nvSpPr>
          <p:cNvPr id="9" name="TextBox 8"/>
          <p:cNvSpPr txBox="1"/>
          <p:nvPr/>
        </p:nvSpPr>
        <p:spPr>
          <a:xfrm>
            <a:off x="8358756" y="5785088"/>
            <a:ext cx="2442272" cy="369332"/>
          </a:xfrm>
          <a:prstGeom prst="rect">
            <a:avLst/>
          </a:prstGeom>
          <a:noFill/>
        </p:spPr>
        <p:txBody>
          <a:bodyPr wrap="none" rtlCol="0">
            <a:spAutoFit/>
          </a:bodyPr>
          <a:lstStyle/>
          <a:p>
            <a:r>
              <a:rPr lang="en-US" dirty="0" smtClean="0">
                <a:solidFill>
                  <a:srgbClr val="0070C0"/>
                </a:solidFill>
              </a:rPr>
              <a:t>Ref. B.P. Lathi,3/e, p.458</a:t>
            </a:r>
            <a:endParaRPr lang="en-US" dirty="0">
              <a:solidFill>
                <a:srgbClr val="0070C0"/>
              </a:solidFill>
            </a:endParaRPr>
          </a:p>
        </p:txBody>
      </p:sp>
      <p:sp>
        <p:nvSpPr>
          <p:cNvPr id="10" name="TextBox 9"/>
          <p:cNvSpPr txBox="1"/>
          <p:nvPr/>
        </p:nvSpPr>
        <p:spPr>
          <a:xfrm>
            <a:off x="955344" y="504758"/>
            <a:ext cx="5254772" cy="369332"/>
          </a:xfrm>
          <a:prstGeom prst="rect">
            <a:avLst/>
          </a:prstGeom>
          <a:noFill/>
        </p:spPr>
        <p:txBody>
          <a:bodyPr wrap="none" rtlCol="0">
            <a:spAutoFit/>
          </a:bodyPr>
          <a:lstStyle/>
          <a:p>
            <a:r>
              <a:rPr lang="en-US" dirty="0" smtClean="0"/>
              <a:t>If peak pulse amplitude is k times the noise </a:t>
            </a:r>
            <a:r>
              <a:rPr lang="en-US" dirty="0" err="1" smtClean="0"/>
              <a:t>rms</a:t>
            </a:r>
            <a:r>
              <a:rPr lang="en-US" dirty="0" smtClean="0"/>
              <a:t> value:</a:t>
            </a:r>
            <a:endParaRPr lang="en-US" dirty="0"/>
          </a:p>
        </p:txBody>
      </p:sp>
      <p:sp>
        <p:nvSpPr>
          <p:cNvPr id="11" name="TextBox 10"/>
          <p:cNvSpPr txBox="1"/>
          <p:nvPr/>
        </p:nvSpPr>
        <p:spPr>
          <a:xfrm>
            <a:off x="4642379" y="869248"/>
            <a:ext cx="2092817" cy="461665"/>
          </a:xfrm>
          <a:prstGeom prst="rect">
            <a:avLst/>
          </a:prstGeom>
          <a:noFill/>
          <a:ln>
            <a:solidFill>
              <a:srgbClr val="00B0F0"/>
            </a:solidFill>
          </a:ln>
        </p:spPr>
        <p:txBody>
          <a:bodyPr wrap="none" rtlCol="0">
            <a:spAutoFit/>
          </a:bodyPr>
          <a:lstStyle/>
          <a:p>
            <a:r>
              <a:rPr lang="en-US" sz="2400" dirty="0" smtClean="0">
                <a:solidFill>
                  <a:srgbClr val="FF0000"/>
                </a:solidFill>
              </a:rPr>
              <a:t>For polar signal</a:t>
            </a:r>
            <a:endParaRPr lang="en-US" sz="2400" dirty="0">
              <a:solidFill>
                <a:srgbClr val="FF0000"/>
              </a:solidFill>
            </a:endParaRPr>
          </a:p>
        </p:txBody>
      </p:sp>
      <p:sp>
        <p:nvSpPr>
          <p:cNvPr id="12" name="TextBox 11"/>
          <p:cNvSpPr txBox="1"/>
          <p:nvPr/>
        </p:nvSpPr>
        <p:spPr>
          <a:xfrm>
            <a:off x="3282215" y="5062889"/>
            <a:ext cx="3124573" cy="461665"/>
          </a:xfrm>
          <a:prstGeom prst="rect">
            <a:avLst/>
          </a:prstGeom>
          <a:noFill/>
          <a:ln>
            <a:solidFill>
              <a:srgbClr val="FF0000"/>
            </a:solidFill>
          </a:ln>
        </p:spPr>
        <p:txBody>
          <a:bodyPr wrap="none" rtlCol="0">
            <a:spAutoFit/>
          </a:bodyPr>
          <a:lstStyle/>
          <a:p>
            <a:r>
              <a:rPr lang="en-US" sz="2400" b="1" dirty="0" smtClean="0">
                <a:solidFill>
                  <a:srgbClr val="FF0000"/>
                </a:solidFill>
              </a:rPr>
              <a:t>1/ 2.87×10</a:t>
            </a:r>
            <a:r>
              <a:rPr lang="en-US" sz="2400" b="1" baseline="30000" dirty="0" smtClean="0">
                <a:solidFill>
                  <a:srgbClr val="FF0000"/>
                </a:solidFill>
              </a:rPr>
              <a:t>-7</a:t>
            </a:r>
            <a:r>
              <a:rPr lang="en-US" sz="2400" b="1" dirty="0" smtClean="0">
                <a:solidFill>
                  <a:srgbClr val="FF0000"/>
                </a:solidFill>
              </a:rPr>
              <a:t>≈3,484,320</a:t>
            </a:r>
            <a:endParaRPr lang="en-US" sz="2400" b="1" baseline="30000" dirty="0">
              <a:solidFill>
                <a:srgbClr val="FF0000"/>
              </a:solidFill>
            </a:endParaRPr>
          </a:p>
        </p:txBody>
      </p:sp>
      <p:pic>
        <p:nvPicPr>
          <p:cNvPr id="13" name="Picture 12"/>
          <p:cNvPicPr>
            <a:picLocks noChangeAspect="1"/>
          </p:cNvPicPr>
          <p:nvPr/>
        </p:nvPicPr>
        <p:blipFill>
          <a:blip r:embed="rId6"/>
          <a:stretch>
            <a:fillRect/>
          </a:stretch>
        </p:blipFill>
        <p:spPr>
          <a:xfrm>
            <a:off x="4719202" y="1477046"/>
            <a:ext cx="581025" cy="438150"/>
          </a:xfrm>
          <a:prstGeom prst="rect">
            <a:avLst/>
          </a:prstGeom>
        </p:spPr>
      </p:pic>
      <p:pic>
        <p:nvPicPr>
          <p:cNvPr id="14" name="Picture 13"/>
          <p:cNvPicPr>
            <a:picLocks noChangeAspect="1"/>
          </p:cNvPicPr>
          <p:nvPr/>
        </p:nvPicPr>
        <p:blipFill>
          <a:blip r:embed="rId7"/>
          <a:stretch>
            <a:fillRect/>
          </a:stretch>
        </p:blipFill>
        <p:spPr>
          <a:xfrm>
            <a:off x="5287866" y="1374250"/>
            <a:ext cx="1295400" cy="733425"/>
          </a:xfrm>
          <a:prstGeom prst="rect">
            <a:avLst/>
          </a:prstGeom>
        </p:spPr>
      </p:pic>
    </p:spTree>
    <p:extLst>
      <p:ext uri="{BB962C8B-B14F-4D97-AF65-F5344CB8AC3E}">
        <p14:creationId xmlns:p14="http://schemas.microsoft.com/office/powerpoint/2010/main" xmlns="" val="19240999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29022" y="985340"/>
            <a:ext cx="581025" cy="438150"/>
          </a:xfrm>
          <a:prstGeom prst="rect">
            <a:avLst/>
          </a:prstGeom>
        </p:spPr>
      </p:pic>
      <p:pic>
        <p:nvPicPr>
          <p:cNvPr id="6" name="Picture 5"/>
          <p:cNvPicPr>
            <a:picLocks noChangeAspect="1"/>
          </p:cNvPicPr>
          <p:nvPr/>
        </p:nvPicPr>
        <p:blipFill>
          <a:blip r:embed="rId3"/>
          <a:stretch>
            <a:fillRect/>
          </a:stretch>
        </p:blipFill>
        <p:spPr>
          <a:xfrm>
            <a:off x="1914938" y="865292"/>
            <a:ext cx="1295400" cy="733425"/>
          </a:xfrm>
          <a:prstGeom prst="rect">
            <a:avLst/>
          </a:prstGeom>
        </p:spPr>
      </p:pic>
      <p:pic>
        <p:nvPicPr>
          <p:cNvPr id="7" name="Picture 6"/>
          <p:cNvPicPr>
            <a:picLocks noChangeAspect="1"/>
          </p:cNvPicPr>
          <p:nvPr/>
        </p:nvPicPr>
        <p:blipFill>
          <a:blip r:embed="rId4"/>
          <a:stretch>
            <a:fillRect/>
          </a:stretch>
        </p:blipFill>
        <p:spPr>
          <a:xfrm>
            <a:off x="4510629" y="961456"/>
            <a:ext cx="504825" cy="428625"/>
          </a:xfrm>
          <a:prstGeom prst="rect">
            <a:avLst/>
          </a:prstGeom>
        </p:spPr>
      </p:pic>
      <p:pic>
        <p:nvPicPr>
          <p:cNvPr id="8" name="Picture 7"/>
          <p:cNvPicPr>
            <a:picLocks noChangeAspect="1"/>
          </p:cNvPicPr>
          <p:nvPr/>
        </p:nvPicPr>
        <p:blipFill>
          <a:blip r:embed="rId5"/>
          <a:stretch>
            <a:fillRect/>
          </a:stretch>
        </p:blipFill>
        <p:spPr>
          <a:xfrm>
            <a:off x="5033705" y="837702"/>
            <a:ext cx="1304925" cy="666750"/>
          </a:xfrm>
          <a:prstGeom prst="rect">
            <a:avLst/>
          </a:prstGeom>
        </p:spPr>
      </p:pic>
      <p:pic>
        <p:nvPicPr>
          <p:cNvPr id="10" name="Picture 9"/>
          <p:cNvPicPr>
            <a:picLocks noChangeAspect="1"/>
          </p:cNvPicPr>
          <p:nvPr/>
        </p:nvPicPr>
        <p:blipFill>
          <a:blip r:embed="rId6"/>
          <a:stretch>
            <a:fillRect/>
          </a:stretch>
        </p:blipFill>
        <p:spPr>
          <a:xfrm>
            <a:off x="7596187" y="934425"/>
            <a:ext cx="542925" cy="409575"/>
          </a:xfrm>
          <a:prstGeom prst="rect">
            <a:avLst/>
          </a:prstGeom>
        </p:spPr>
      </p:pic>
      <p:pic>
        <p:nvPicPr>
          <p:cNvPr id="11" name="Picture 10"/>
          <p:cNvPicPr>
            <a:picLocks noChangeAspect="1"/>
          </p:cNvPicPr>
          <p:nvPr/>
        </p:nvPicPr>
        <p:blipFill>
          <a:blip r:embed="rId7"/>
          <a:stretch>
            <a:fillRect/>
          </a:stretch>
        </p:blipFill>
        <p:spPr>
          <a:xfrm>
            <a:off x="8139112" y="796312"/>
            <a:ext cx="1657350" cy="685800"/>
          </a:xfrm>
          <a:prstGeom prst="rect">
            <a:avLst/>
          </a:prstGeom>
        </p:spPr>
      </p:pic>
      <p:sp>
        <p:nvSpPr>
          <p:cNvPr id="12" name="TextBox 11"/>
          <p:cNvSpPr txBox="1"/>
          <p:nvPr/>
        </p:nvSpPr>
        <p:spPr>
          <a:xfrm>
            <a:off x="2019903" y="1656669"/>
            <a:ext cx="679481" cy="369332"/>
          </a:xfrm>
          <a:prstGeom prst="rect">
            <a:avLst/>
          </a:prstGeom>
          <a:noFill/>
        </p:spPr>
        <p:txBody>
          <a:bodyPr wrap="none" rtlCol="0">
            <a:spAutoFit/>
          </a:bodyPr>
          <a:lstStyle/>
          <a:p>
            <a:r>
              <a:rPr lang="en-US" b="1" dirty="0" smtClean="0"/>
              <a:t>Polar</a:t>
            </a:r>
            <a:endParaRPr lang="en-US" b="1" dirty="0"/>
          </a:p>
        </p:txBody>
      </p:sp>
      <p:sp>
        <p:nvSpPr>
          <p:cNvPr id="13" name="TextBox 12"/>
          <p:cNvSpPr txBox="1"/>
          <p:nvPr/>
        </p:nvSpPr>
        <p:spPr>
          <a:xfrm>
            <a:off x="8117874" y="1656669"/>
            <a:ext cx="869149" cy="369332"/>
          </a:xfrm>
          <a:prstGeom prst="rect">
            <a:avLst/>
          </a:prstGeom>
          <a:noFill/>
        </p:spPr>
        <p:txBody>
          <a:bodyPr wrap="none" rtlCol="0">
            <a:spAutoFit/>
          </a:bodyPr>
          <a:lstStyle/>
          <a:p>
            <a:r>
              <a:rPr lang="en-US" b="1" dirty="0" smtClean="0"/>
              <a:t>Bipolar</a:t>
            </a:r>
            <a:endParaRPr lang="en-US" b="1" dirty="0"/>
          </a:p>
        </p:txBody>
      </p:sp>
      <p:sp>
        <p:nvSpPr>
          <p:cNvPr id="14" name="TextBox 13"/>
          <p:cNvSpPr txBox="1"/>
          <p:nvPr/>
        </p:nvSpPr>
        <p:spPr>
          <a:xfrm>
            <a:off x="5110642" y="1656669"/>
            <a:ext cx="805029" cy="369332"/>
          </a:xfrm>
          <a:prstGeom prst="rect">
            <a:avLst/>
          </a:prstGeom>
          <a:noFill/>
        </p:spPr>
        <p:txBody>
          <a:bodyPr wrap="none" rtlCol="0">
            <a:spAutoFit/>
          </a:bodyPr>
          <a:lstStyle/>
          <a:p>
            <a:r>
              <a:rPr lang="en-US" b="1" dirty="0" smtClean="0"/>
              <a:t>On-off</a:t>
            </a:r>
            <a:endParaRPr lang="en-US" b="1" dirty="0"/>
          </a:p>
        </p:txBody>
      </p:sp>
      <p:sp>
        <p:nvSpPr>
          <p:cNvPr id="15" name="TextBox 14"/>
          <p:cNvSpPr txBox="1"/>
          <p:nvPr/>
        </p:nvSpPr>
        <p:spPr>
          <a:xfrm>
            <a:off x="279133" y="2096660"/>
            <a:ext cx="11656193" cy="830997"/>
          </a:xfrm>
          <a:prstGeom prst="rect">
            <a:avLst/>
          </a:prstGeom>
          <a:noFill/>
        </p:spPr>
        <p:txBody>
          <a:bodyPr wrap="square" rtlCol="0">
            <a:spAutoFit/>
          </a:bodyPr>
          <a:lstStyle/>
          <a:p>
            <a:pPr algn="just">
              <a:buFont typeface="Wingdings" pitchFamily="2" charset="2"/>
              <a:buChar char="v"/>
            </a:pPr>
            <a:r>
              <a:rPr lang="en-US" sz="2400" dirty="0" smtClean="0">
                <a:solidFill>
                  <a:srgbClr val="7030A0"/>
                </a:solidFill>
              </a:rPr>
              <a:t>It seems that probability of error is 50% higher for Bipolar case than On-off case. This increase in error probability can be compensated by just a little increase in  signal power.</a:t>
            </a:r>
            <a:endParaRPr lang="en-US" sz="2400" dirty="0">
              <a:solidFill>
                <a:srgbClr val="7030A0"/>
              </a:solidFill>
            </a:endParaRPr>
          </a:p>
        </p:txBody>
      </p:sp>
      <p:sp>
        <p:nvSpPr>
          <p:cNvPr id="16" name="TextBox 15"/>
          <p:cNvSpPr txBox="1"/>
          <p:nvPr/>
        </p:nvSpPr>
        <p:spPr>
          <a:xfrm>
            <a:off x="1152144" y="3218688"/>
            <a:ext cx="1316735" cy="461665"/>
          </a:xfrm>
          <a:prstGeom prst="rect">
            <a:avLst/>
          </a:prstGeom>
          <a:noFill/>
        </p:spPr>
        <p:txBody>
          <a:bodyPr wrap="square" rtlCol="0">
            <a:spAutoFit/>
          </a:bodyPr>
          <a:lstStyle/>
          <a:p>
            <a:r>
              <a:rPr lang="en-US" sz="2400" dirty="0" smtClean="0"/>
              <a:t>To attain  </a:t>
            </a:r>
            <a:endParaRPr lang="en-US" sz="2400" dirty="0"/>
          </a:p>
        </p:txBody>
      </p:sp>
      <p:pic>
        <p:nvPicPr>
          <p:cNvPr id="1026" name="Picture 2"/>
          <p:cNvPicPr>
            <a:picLocks noChangeAspect="1" noChangeArrowheads="1"/>
          </p:cNvPicPr>
          <p:nvPr/>
        </p:nvPicPr>
        <p:blipFill>
          <a:blip r:embed="rId8"/>
          <a:srcRect/>
          <a:stretch>
            <a:fillRect/>
          </a:stretch>
        </p:blipFill>
        <p:spPr bwMode="auto">
          <a:xfrm>
            <a:off x="2333816" y="3209163"/>
            <a:ext cx="885825" cy="4762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9"/>
          <a:srcRect/>
          <a:stretch>
            <a:fillRect/>
          </a:stretch>
        </p:blipFill>
        <p:spPr bwMode="auto">
          <a:xfrm>
            <a:off x="3214497" y="3200400"/>
            <a:ext cx="2800350" cy="4572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10"/>
          <a:srcRect/>
          <a:stretch>
            <a:fillRect/>
          </a:stretch>
        </p:blipFill>
        <p:spPr bwMode="auto">
          <a:xfrm>
            <a:off x="6153912" y="3206992"/>
            <a:ext cx="5131118" cy="392506"/>
          </a:xfrm>
          <a:prstGeom prst="rect">
            <a:avLst/>
          </a:prstGeom>
          <a:noFill/>
          <a:ln w="9525">
            <a:noFill/>
            <a:miter lim="800000"/>
            <a:headEnd/>
            <a:tailEnd/>
          </a:ln>
          <a:effectLst/>
        </p:spPr>
      </p:pic>
      <p:sp>
        <p:nvSpPr>
          <p:cNvPr id="17" name="TextBox 16"/>
          <p:cNvSpPr txBox="1"/>
          <p:nvPr/>
        </p:nvSpPr>
        <p:spPr>
          <a:xfrm>
            <a:off x="1426464" y="3822192"/>
            <a:ext cx="910827" cy="461665"/>
          </a:xfrm>
          <a:prstGeom prst="rect">
            <a:avLst/>
          </a:prstGeom>
          <a:noFill/>
        </p:spPr>
        <p:txBody>
          <a:bodyPr wrap="none" rtlCol="0">
            <a:spAutoFit/>
          </a:bodyPr>
          <a:lstStyle/>
          <a:p>
            <a:r>
              <a:rPr lang="en-US" sz="2400" dirty="0" smtClean="0"/>
              <a:t>Since </a:t>
            </a:r>
            <a:endParaRPr lang="en-US" sz="2400" dirty="0"/>
          </a:p>
        </p:txBody>
      </p:sp>
      <p:pic>
        <p:nvPicPr>
          <p:cNvPr id="1029" name="Picture 5"/>
          <p:cNvPicPr>
            <a:picLocks noChangeAspect="1" noChangeArrowheads="1"/>
          </p:cNvPicPr>
          <p:nvPr/>
        </p:nvPicPr>
        <p:blipFill>
          <a:blip r:embed="rId11"/>
          <a:srcRect/>
          <a:stretch>
            <a:fillRect/>
          </a:stretch>
        </p:blipFill>
        <p:spPr bwMode="auto">
          <a:xfrm>
            <a:off x="2167700" y="3808286"/>
            <a:ext cx="962025" cy="466725"/>
          </a:xfrm>
          <a:prstGeom prst="rect">
            <a:avLst/>
          </a:prstGeom>
          <a:noFill/>
          <a:ln w="9525">
            <a:noFill/>
            <a:miter lim="800000"/>
            <a:headEnd/>
            <a:tailEnd/>
          </a:ln>
          <a:effectLst/>
        </p:spPr>
      </p:pic>
      <p:pic>
        <p:nvPicPr>
          <p:cNvPr id="18" name="Picture 3"/>
          <p:cNvPicPr>
            <a:picLocks noChangeAspect="1" noChangeArrowheads="1"/>
          </p:cNvPicPr>
          <p:nvPr/>
        </p:nvPicPr>
        <p:blipFill>
          <a:blip r:embed="rId9"/>
          <a:srcRect/>
          <a:stretch>
            <a:fillRect/>
          </a:stretch>
        </p:blipFill>
        <p:spPr bwMode="auto">
          <a:xfrm>
            <a:off x="3138297" y="3736848"/>
            <a:ext cx="2800350" cy="457200"/>
          </a:xfrm>
          <a:prstGeom prst="rect">
            <a:avLst/>
          </a:prstGeom>
          <a:noFill/>
          <a:ln w="9525">
            <a:noFill/>
            <a:miter lim="800000"/>
            <a:headEnd/>
            <a:tailEnd/>
          </a:ln>
          <a:effectLst/>
        </p:spPr>
      </p:pic>
      <p:pic>
        <p:nvPicPr>
          <p:cNvPr id="1030" name="Picture 6"/>
          <p:cNvPicPr>
            <a:picLocks noChangeAspect="1" noChangeArrowheads="1"/>
          </p:cNvPicPr>
          <p:nvPr/>
        </p:nvPicPr>
        <p:blipFill>
          <a:blip r:embed="rId12"/>
          <a:srcRect/>
          <a:stretch>
            <a:fillRect/>
          </a:stretch>
        </p:blipFill>
        <p:spPr bwMode="auto">
          <a:xfrm>
            <a:off x="3236976" y="4403498"/>
            <a:ext cx="5385816" cy="408532"/>
          </a:xfrm>
          <a:prstGeom prst="rect">
            <a:avLst/>
          </a:prstGeom>
          <a:noFill/>
          <a:ln w="9525">
            <a:noFill/>
            <a:miter lim="800000"/>
            <a:headEnd/>
            <a:tailEnd/>
          </a:ln>
          <a:effectLst/>
        </p:spPr>
      </p:pic>
      <p:pic>
        <p:nvPicPr>
          <p:cNvPr id="1031" name="Picture 7"/>
          <p:cNvPicPr>
            <a:picLocks noChangeAspect="1" noChangeArrowheads="1"/>
          </p:cNvPicPr>
          <p:nvPr/>
        </p:nvPicPr>
        <p:blipFill>
          <a:blip r:embed="rId13"/>
          <a:srcRect/>
          <a:stretch>
            <a:fillRect/>
          </a:stretch>
        </p:blipFill>
        <p:spPr bwMode="auto">
          <a:xfrm>
            <a:off x="1052513" y="5087387"/>
            <a:ext cx="2797111" cy="419205"/>
          </a:xfrm>
          <a:prstGeom prst="rect">
            <a:avLst/>
          </a:prstGeom>
          <a:noFill/>
          <a:ln w="9525">
            <a:noFill/>
            <a:miter lim="800000"/>
            <a:headEnd/>
            <a:tailEnd/>
          </a:ln>
          <a:effectLst/>
        </p:spPr>
      </p:pic>
      <p:sp>
        <p:nvSpPr>
          <p:cNvPr id="21" name="TextBox 20"/>
          <p:cNvSpPr txBox="1"/>
          <p:nvPr/>
        </p:nvSpPr>
        <p:spPr>
          <a:xfrm>
            <a:off x="9129421" y="4644279"/>
            <a:ext cx="2768707" cy="461665"/>
          </a:xfrm>
          <a:prstGeom prst="rect">
            <a:avLst/>
          </a:prstGeom>
          <a:noFill/>
        </p:spPr>
        <p:txBody>
          <a:bodyPr wrap="none" rtlCol="0">
            <a:spAutoFit/>
          </a:bodyPr>
          <a:lstStyle/>
          <a:p>
            <a:r>
              <a:rPr lang="en-US" sz="2400" dirty="0" smtClean="0">
                <a:latin typeface="Calisto MT" pitchFamily="18" charset="0"/>
              </a:rPr>
              <a:t>1.5Q(</a:t>
            </a:r>
            <a:r>
              <a:rPr lang="en-US" sz="2400" i="1" dirty="0" smtClean="0">
                <a:latin typeface="Calisto MT" pitchFamily="18" charset="0"/>
              </a:rPr>
              <a:t>x</a:t>
            </a:r>
            <a:r>
              <a:rPr lang="en-US" sz="2400" dirty="0" smtClean="0">
                <a:latin typeface="Calisto MT" pitchFamily="18" charset="0"/>
              </a:rPr>
              <a:t>)=0.286×10</a:t>
            </a:r>
            <a:r>
              <a:rPr lang="en-US" sz="2400" baseline="30000" dirty="0" smtClean="0">
                <a:latin typeface="Calisto MT" pitchFamily="18" charset="0"/>
              </a:rPr>
              <a:t>-6</a:t>
            </a:r>
            <a:endParaRPr lang="en-US" sz="2400" baseline="30000" dirty="0">
              <a:latin typeface="Calisto MT" pitchFamily="18" charset="0"/>
            </a:endParaRPr>
          </a:p>
        </p:txBody>
      </p:sp>
      <p:sp>
        <p:nvSpPr>
          <p:cNvPr id="22" name="TextBox 21"/>
          <p:cNvSpPr txBox="1"/>
          <p:nvPr/>
        </p:nvSpPr>
        <p:spPr>
          <a:xfrm>
            <a:off x="9175914" y="5113127"/>
            <a:ext cx="2547492" cy="461665"/>
          </a:xfrm>
          <a:prstGeom prst="rect">
            <a:avLst/>
          </a:prstGeom>
          <a:noFill/>
        </p:spPr>
        <p:txBody>
          <a:bodyPr wrap="none" rtlCol="0">
            <a:spAutoFit/>
          </a:bodyPr>
          <a:lstStyle/>
          <a:p>
            <a:r>
              <a:rPr lang="en-US" sz="2400" dirty="0" smtClean="0">
                <a:latin typeface="Calisto MT" pitchFamily="18" charset="0"/>
              </a:rPr>
              <a:t>Q(x)=1.9066×10</a:t>
            </a:r>
            <a:r>
              <a:rPr lang="en-US" sz="2400" baseline="30000" dirty="0" smtClean="0">
                <a:latin typeface="Calisto MT" pitchFamily="18" charset="0"/>
              </a:rPr>
              <a:t>-7</a:t>
            </a:r>
            <a:endParaRPr lang="en-US" sz="2400" baseline="30000" dirty="0">
              <a:latin typeface="Calisto MT" pitchFamily="18" charset="0"/>
            </a:endParaRPr>
          </a:p>
        </p:txBody>
      </p:sp>
      <p:sp>
        <p:nvSpPr>
          <p:cNvPr id="23" name="TextBox 22"/>
          <p:cNvSpPr txBox="1"/>
          <p:nvPr/>
        </p:nvSpPr>
        <p:spPr>
          <a:xfrm>
            <a:off x="9793869" y="5489305"/>
            <a:ext cx="1186543" cy="461665"/>
          </a:xfrm>
          <a:prstGeom prst="rect">
            <a:avLst/>
          </a:prstGeom>
          <a:noFill/>
        </p:spPr>
        <p:txBody>
          <a:bodyPr wrap="none" rtlCol="0">
            <a:spAutoFit/>
          </a:bodyPr>
          <a:lstStyle/>
          <a:p>
            <a:r>
              <a:rPr lang="en-US" sz="2400" dirty="0" smtClean="0">
                <a:latin typeface="Calisto MT" pitchFamily="18" charset="0"/>
              </a:rPr>
              <a:t>x~ 5.08</a:t>
            </a:r>
            <a:endParaRPr lang="en-US" sz="2400" dirty="0">
              <a:latin typeface="Calisto MT" pitchFamily="18" charset="0"/>
            </a:endParaRPr>
          </a:p>
        </p:txBody>
      </p:sp>
      <p:pic>
        <p:nvPicPr>
          <p:cNvPr id="1032" name="Picture 8"/>
          <p:cNvPicPr>
            <a:picLocks noChangeAspect="1" noChangeArrowheads="1"/>
          </p:cNvPicPr>
          <p:nvPr/>
        </p:nvPicPr>
        <p:blipFill>
          <a:blip r:embed="rId14"/>
          <a:srcRect/>
          <a:stretch>
            <a:fillRect/>
          </a:stretch>
        </p:blipFill>
        <p:spPr bwMode="auto">
          <a:xfrm>
            <a:off x="4012121" y="5106771"/>
            <a:ext cx="2105215" cy="404585"/>
          </a:xfrm>
          <a:prstGeom prst="rect">
            <a:avLst/>
          </a:prstGeom>
          <a:noFill/>
          <a:ln w="9525">
            <a:noFill/>
            <a:miter lim="800000"/>
            <a:headEnd/>
            <a:tailEnd/>
          </a:ln>
          <a:effectLst/>
        </p:spPr>
      </p:pic>
      <p:sp>
        <p:nvSpPr>
          <p:cNvPr id="25" name="Rectangle 24"/>
          <p:cNvSpPr/>
          <p:nvPr/>
        </p:nvSpPr>
        <p:spPr>
          <a:xfrm>
            <a:off x="7351776" y="3081528"/>
            <a:ext cx="1600200" cy="576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992112" y="4303776"/>
            <a:ext cx="1600200" cy="576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002024" y="4998720"/>
            <a:ext cx="2042160" cy="576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9056269" y="4570041"/>
            <a:ext cx="2834640" cy="14538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039112" y="5623560"/>
            <a:ext cx="1015021" cy="646331"/>
          </a:xfrm>
          <a:prstGeom prst="rect">
            <a:avLst/>
          </a:prstGeom>
          <a:noFill/>
        </p:spPr>
        <p:txBody>
          <a:bodyPr wrap="none" rtlCol="0">
            <a:spAutoFit/>
          </a:bodyPr>
          <a:lstStyle/>
          <a:p>
            <a:r>
              <a:rPr lang="en-US" dirty="0" smtClean="0"/>
              <a:t>10.16-10</a:t>
            </a:r>
          </a:p>
          <a:p>
            <a:r>
              <a:rPr lang="en-US" dirty="0" smtClean="0"/>
              <a:t>     10</a:t>
            </a:r>
            <a:endParaRPr lang="en-US" dirty="0"/>
          </a:p>
        </p:txBody>
      </p:sp>
      <p:cxnSp>
        <p:nvCxnSpPr>
          <p:cNvPr id="31" name="Straight Connector 30"/>
          <p:cNvCxnSpPr>
            <a:stCxn id="29" idx="1"/>
          </p:cNvCxnSpPr>
          <p:nvPr/>
        </p:nvCxnSpPr>
        <p:spPr>
          <a:xfrm rot="10800000" flipH="1">
            <a:off x="2039112" y="5943600"/>
            <a:ext cx="1078992" cy="31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154680" y="5687568"/>
            <a:ext cx="2005677" cy="461665"/>
          </a:xfrm>
          <a:prstGeom prst="rect">
            <a:avLst/>
          </a:prstGeom>
          <a:noFill/>
        </p:spPr>
        <p:txBody>
          <a:bodyPr wrap="none" rtlCol="0">
            <a:spAutoFit/>
          </a:bodyPr>
          <a:lstStyle/>
          <a:p>
            <a:r>
              <a:rPr lang="en-US" sz="2400" dirty="0" smtClean="0"/>
              <a:t>= 0.016 = 1.6%</a:t>
            </a:r>
            <a:endParaRPr lang="en-US" sz="2400" dirty="0"/>
          </a:p>
        </p:txBody>
      </p:sp>
      <p:sp>
        <p:nvSpPr>
          <p:cNvPr id="33" name="TextBox 32"/>
          <p:cNvSpPr txBox="1"/>
          <p:nvPr/>
        </p:nvSpPr>
        <p:spPr>
          <a:xfrm>
            <a:off x="618996" y="6209393"/>
            <a:ext cx="11248454" cy="369332"/>
          </a:xfrm>
          <a:prstGeom prst="rect">
            <a:avLst/>
          </a:prstGeom>
          <a:noFill/>
        </p:spPr>
        <p:txBody>
          <a:bodyPr wrap="square" rtlCol="0">
            <a:spAutoFit/>
          </a:bodyPr>
          <a:lstStyle/>
          <a:p>
            <a:r>
              <a:rPr lang="en-US" b="1" dirty="0" smtClean="0"/>
              <a:t>This is just a 1.6% increase in the signal amplitude (or 3.23% increase in signal power) required over the on-off case.</a:t>
            </a:r>
            <a:endParaRPr lang="en-US" b="1" dirty="0"/>
          </a:p>
        </p:txBody>
      </p:sp>
      <p:sp>
        <p:nvSpPr>
          <p:cNvPr id="34" name="TextBox 33"/>
          <p:cNvSpPr txBox="1"/>
          <p:nvPr/>
        </p:nvSpPr>
        <p:spPr>
          <a:xfrm>
            <a:off x="9472427" y="3996660"/>
            <a:ext cx="2442272" cy="369332"/>
          </a:xfrm>
          <a:prstGeom prst="rect">
            <a:avLst/>
          </a:prstGeom>
          <a:noFill/>
        </p:spPr>
        <p:txBody>
          <a:bodyPr wrap="none" rtlCol="0">
            <a:spAutoFit/>
          </a:bodyPr>
          <a:lstStyle/>
          <a:p>
            <a:r>
              <a:rPr lang="en-US" dirty="0" smtClean="0">
                <a:solidFill>
                  <a:srgbClr val="0070C0"/>
                </a:solidFill>
              </a:rPr>
              <a:t>Ref. B.P. Lathi,3/e, p.333</a:t>
            </a:r>
            <a:endParaRPr lang="en-US" dirty="0">
              <a:solidFill>
                <a:srgbClr val="0070C0"/>
              </a:solidFill>
            </a:endParaRPr>
          </a:p>
        </p:txBody>
      </p:sp>
      <p:sp>
        <p:nvSpPr>
          <p:cNvPr id="35" name="TextBox 34"/>
          <p:cNvSpPr txBox="1"/>
          <p:nvPr/>
        </p:nvSpPr>
        <p:spPr>
          <a:xfrm>
            <a:off x="5466978" y="5584888"/>
            <a:ext cx="1210588" cy="646331"/>
          </a:xfrm>
          <a:prstGeom prst="rect">
            <a:avLst/>
          </a:prstGeom>
          <a:noFill/>
        </p:spPr>
        <p:txBody>
          <a:bodyPr wrap="none" rtlCol="0">
            <a:spAutoFit/>
          </a:bodyPr>
          <a:lstStyle/>
          <a:p>
            <a:r>
              <a:rPr lang="en-US" dirty="0" smtClean="0"/>
              <a:t>10.16</a:t>
            </a:r>
            <a:r>
              <a:rPr lang="en-US" baseline="30000" dirty="0" smtClean="0"/>
              <a:t>2</a:t>
            </a:r>
            <a:r>
              <a:rPr lang="en-US" dirty="0" smtClean="0"/>
              <a:t>-10</a:t>
            </a:r>
            <a:r>
              <a:rPr lang="en-US" baseline="30000" dirty="0" smtClean="0"/>
              <a:t>2</a:t>
            </a:r>
          </a:p>
          <a:p>
            <a:r>
              <a:rPr lang="en-US" dirty="0" smtClean="0"/>
              <a:t>     10</a:t>
            </a:r>
            <a:r>
              <a:rPr lang="en-US" baseline="30000" dirty="0" smtClean="0"/>
              <a:t>2</a:t>
            </a:r>
            <a:endParaRPr lang="en-US" baseline="30000" dirty="0"/>
          </a:p>
        </p:txBody>
      </p:sp>
      <p:cxnSp>
        <p:nvCxnSpPr>
          <p:cNvPr id="36" name="Straight Connector 35"/>
          <p:cNvCxnSpPr>
            <a:stCxn id="35" idx="1"/>
          </p:cNvCxnSpPr>
          <p:nvPr/>
        </p:nvCxnSpPr>
        <p:spPr>
          <a:xfrm flipV="1">
            <a:off x="5466978" y="5904928"/>
            <a:ext cx="1078992" cy="31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582546" y="5648896"/>
            <a:ext cx="2472152" cy="461665"/>
          </a:xfrm>
          <a:prstGeom prst="rect">
            <a:avLst/>
          </a:prstGeom>
          <a:noFill/>
        </p:spPr>
        <p:txBody>
          <a:bodyPr wrap="none" rtlCol="0">
            <a:spAutoFit/>
          </a:bodyPr>
          <a:lstStyle/>
          <a:p>
            <a:r>
              <a:rPr lang="en-US" sz="2400" dirty="0" smtClean="0"/>
              <a:t>= 0.03225 = 3.23%</a:t>
            </a:r>
            <a:endParaRPr lang="en-US" sz="2400" dirty="0"/>
          </a:p>
        </p:txBody>
      </p:sp>
      <p:sp>
        <p:nvSpPr>
          <p:cNvPr id="2" name="TextBox 1"/>
          <p:cNvSpPr txBox="1"/>
          <p:nvPr/>
        </p:nvSpPr>
        <p:spPr>
          <a:xfrm>
            <a:off x="5089101" y="5710706"/>
            <a:ext cx="242374"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xmlns="" val="6593917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930" y="3070389"/>
            <a:ext cx="10598286" cy="2431435"/>
          </a:xfrm>
          <a:prstGeom prst="rect">
            <a:avLst/>
          </a:prstGeom>
          <a:noFill/>
          <a:ln>
            <a:solidFill>
              <a:srgbClr val="C00000"/>
            </a:solidFill>
          </a:ln>
        </p:spPr>
        <p:txBody>
          <a:bodyPr wrap="none" rtlCol="0">
            <a:spAutoFit/>
          </a:bodyPr>
          <a:lstStyle/>
          <a:p>
            <a:pPr algn="ctr"/>
            <a:r>
              <a:rPr lang="en-US" sz="4000" b="1" u="sng" dirty="0" smtClean="0"/>
              <a:t>Recommended Books</a:t>
            </a:r>
          </a:p>
          <a:p>
            <a:r>
              <a:rPr lang="en-US" sz="2800" b="1" dirty="0" smtClean="0"/>
              <a:t>1. </a:t>
            </a:r>
            <a:r>
              <a:rPr lang="en-US" sz="2800" dirty="0" smtClean="0"/>
              <a:t>B. A. </a:t>
            </a:r>
            <a:r>
              <a:rPr lang="en-US" sz="2800" dirty="0" err="1" smtClean="0"/>
              <a:t>Forouzan</a:t>
            </a:r>
            <a:r>
              <a:rPr lang="en-US" sz="2800" dirty="0" smtClean="0"/>
              <a:t>, “Data Communications and Networking”, 5/e</a:t>
            </a:r>
          </a:p>
          <a:p>
            <a:r>
              <a:rPr lang="en-US" sz="2800" b="1" dirty="0" smtClean="0"/>
              <a:t>2. </a:t>
            </a:r>
            <a:r>
              <a:rPr lang="en-US" sz="2800" dirty="0" smtClean="0"/>
              <a:t>W. Stallings, “Data and Computer Communications”, 10/e</a:t>
            </a:r>
          </a:p>
          <a:p>
            <a:pPr marL="342900" indent="-342900"/>
            <a:r>
              <a:rPr lang="en-US" sz="2800" b="1" dirty="0" smtClean="0"/>
              <a:t>3.</a:t>
            </a:r>
            <a:r>
              <a:rPr lang="en-US" sz="2800" dirty="0" smtClean="0"/>
              <a:t> B. P. </a:t>
            </a:r>
            <a:r>
              <a:rPr lang="en-US" sz="2800" dirty="0" err="1" smtClean="0"/>
              <a:t>Lathi</a:t>
            </a:r>
            <a:r>
              <a:rPr lang="en-US" sz="2800" dirty="0" smtClean="0"/>
              <a:t>, “Modern Digital and Analog Communication Systems”, 3/e</a:t>
            </a:r>
          </a:p>
          <a:p>
            <a:pPr marL="342900" indent="-342900"/>
            <a:r>
              <a:rPr lang="en-US" sz="2800" b="1" dirty="0" smtClean="0"/>
              <a:t>4. </a:t>
            </a:r>
            <a:r>
              <a:rPr lang="en-US" sz="2800" dirty="0" smtClean="0"/>
              <a:t>G. Keiser, “Fiber Optic Communications”, Springer(2021)</a:t>
            </a:r>
            <a:endParaRPr lang="en-US" sz="2800" dirty="0"/>
          </a:p>
        </p:txBody>
      </p:sp>
      <p:sp>
        <p:nvSpPr>
          <p:cNvPr id="5" name="TextBox 4"/>
          <p:cNvSpPr txBox="1"/>
          <p:nvPr/>
        </p:nvSpPr>
        <p:spPr>
          <a:xfrm>
            <a:off x="4162425" y="931978"/>
            <a:ext cx="3824509" cy="2000548"/>
          </a:xfrm>
          <a:prstGeom prst="rect">
            <a:avLst/>
          </a:prstGeom>
          <a:noFill/>
          <a:ln>
            <a:solidFill>
              <a:srgbClr val="C00000"/>
            </a:solidFill>
          </a:ln>
        </p:spPr>
        <p:txBody>
          <a:bodyPr wrap="none" rtlCol="0">
            <a:spAutoFit/>
          </a:bodyPr>
          <a:lstStyle/>
          <a:p>
            <a:pPr algn="ctr"/>
            <a:r>
              <a:rPr lang="en-US" sz="4000" b="1" u="sng" dirty="0" smtClean="0"/>
              <a:t>Class Hours</a:t>
            </a:r>
          </a:p>
          <a:p>
            <a:pPr algn="ctr"/>
            <a:r>
              <a:rPr lang="en-US" sz="2800" dirty="0" smtClean="0"/>
              <a:t>Sunday: 11:20-12:20</a:t>
            </a:r>
          </a:p>
          <a:p>
            <a:pPr algn="ctr"/>
            <a:r>
              <a:rPr lang="en-US" sz="2800" dirty="0" smtClean="0"/>
              <a:t>Wednesday: 11:20-12:20</a:t>
            </a:r>
          </a:p>
          <a:p>
            <a:pPr algn="ctr"/>
            <a:r>
              <a:rPr lang="en-US" sz="2800" dirty="0" smtClean="0"/>
              <a:t>Thursday: 11:20-12:20</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346710" y="423926"/>
            <a:ext cx="11315700" cy="1359154"/>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3044952" y="2560320"/>
            <a:ext cx="7333488" cy="2898648"/>
          </a:xfrm>
          <a:prstGeom prst="rect">
            <a:avLst/>
          </a:prstGeom>
          <a:noFill/>
          <a:ln w="9525">
            <a:solidFill>
              <a:srgbClr val="FF0000"/>
            </a:solidFill>
            <a:miter lim="800000"/>
            <a:headEnd/>
            <a:tailEnd/>
          </a:ln>
          <a:effectLst/>
        </p:spPr>
      </p:pic>
      <p:sp>
        <p:nvSpPr>
          <p:cNvPr id="4" name="TextBox 3"/>
          <p:cNvSpPr txBox="1"/>
          <p:nvPr/>
        </p:nvSpPr>
        <p:spPr>
          <a:xfrm>
            <a:off x="8823203" y="5898612"/>
            <a:ext cx="2442272" cy="369332"/>
          </a:xfrm>
          <a:prstGeom prst="rect">
            <a:avLst/>
          </a:prstGeom>
          <a:noFill/>
        </p:spPr>
        <p:txBody>
          <a:bodyPr wrap="none" rtlCol="0">
            <a:spAutoFit/>
          </a:bodyPr>
          <a:lstStyle/>
          <a:p>
            <a:r>
              <a:rPr lang="en-US" dirty="0" smtClean="0">
                <a:solidFill>
                  <a:srgbClr val="0070C0"/>
                </a:solidFill>
              </a:rPr>
              <a:t>Ref. B.P. Lathi,3/e, p.333</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308610" y="428625"/>
            <a:ext cx="9563100" cy="971550"/>
          </a:xfrm>
          <a:prstGeom prst="rect">
            <a:avLst/>
          </a:prstGeom>
          <a:noFill/>
          <a:ln w="9525">
            <a:noFill/>
            <a:miter lim="800000"/>
            <a:headEnd/>
            <a:tailEnd/>
          </a:ln>
          <a:effectLst/>
        </p:spPr>
      </p:pic>
      <p:pic>
        <p:nvPicPr>
          <p:cNvPr id="3074" name="Picture 2"/>
          <p:cNvPicPr>
            <a:picLocks noChangeAspect="1" noChangeArrowheads="1"/>
          </p:cNvPicPr>
          <p:nvPr/>
        </p:nvPicPr>
        <p:blipFill>
          <a:blip r:embed="rId3"/>
          <a:srcRect/>
          <a:stretch>
            <a:fillRect/>
          </a:stretch>
        </p:blipFill>
        <p:spPr bwMode="auto">
          <a:xfrm>
            <a:off x="877824" y="1727072"/>
            <a:ext cx="8668511" cy="4536567"/>
          </a:xfrm>
          <a:prstGeom prst="rect">
            <a:avLst/>
          </a:prstGeom>
          <a:noFill/>
          <a:ln w="9525">
            <a:solidFill>
              <a:srgbClr val="FF0000"/>
            </a:solidFill>
            <a:miter lim="800000"/>
            <a:headEnd/>
            <a:tailEnd/>
          </a:ln>
          <a:effectLst/>
        </p:spPr>
      </p:pic>
      <p:sp>
        <p:nvSpPr>
          <p:cNvPr id="6" name="TextBox 5"/>
          <p:cNvSpPr txBox="1"/>
          <p:nvPr/>
        </p:nvSpPr>
        <p:spPr>
          <a:xfrm>
            <a:off x="9729216" y="2212848"/>
            <a:ext cx="2228495" cy="830997"/>
          </a:xfrm>
          <a:prstGeom prst="rect">
            <a:avLst/>
          </a:prstGeom>
          <a:noFill/>
          <a:ln>
            <a:solidFill>
              <a:srgbClr val="FF0000"/>
            </a:solidFill>
          </a:ln>
        </p:spPr>
        <p:txBody>
          <a:bodyPr wrap="none" rtlCol="0">
            <a:spAutoFit/>
          </a:bodyPr>
          <a:lstStyle/>
          <a:p>
            <a:r>
              <a:rPr lang="en-US" sz="2400" dirty="0" smtClean="0"/>
              <a:t>E=A</a:t>
            </a:r>
            <a:r>
              <a:rPr lang="en-US" sz="2400" baseline="-25000" dirty="0" smtClean="0"/>
              <a:t>p</a:t>
            </a:r>
            <a:r>
              <a:rPr lang="en-US" sz="2400" baseline="30000" dirty="0" smtClean="0"/>
              <a:t>2</a:t>
            </a:r>
          </a:p>
          <a:p>
            <a:r>
              <a:rPr lang="en-US" sz="2400" dirty="0" smtClean="0"/>
              <a:t>2E=2A</a:t>
            </a:r>
            <a:r>
              <a:rPr lang="en-US" sz="2400" baseline="-25000" dirty="0" smtClean="0"/>
              <a:t>p</a:t>
            </a:r>
            <a:r>
              <a:rPr lang="en-US" sz="2400" baseline="30000" dirty="0" smtClean="0"/>
              <a:t>2</a:t>
            </a:r>
            <a:r>
              <a:rPr lang="en-US" sz="2400" dirty="0" smtClean="0"/>
              <a:t>=(√2A</a:t>
            </a:r>
            <a:r>
              <a:rPr lang="en-US" sz="2400" baseline="-25000" dirty="0" smtClean="0"/>
              <a:t>p</a:t>
            </a:r>
            <a:r>
              <a:rPr lang="en-US" sz="2400" dirty="0" smtClean="0"/>
              <a:t>)</a:t>
            </a:r>
            <a:r>
              <a:rPr lang="en-US" sz="2400" baseline="30000" dirty="0" smtClean="0"/>
              <a:t>2</a:t>
            </a:r>
            <a:endParaRPr lang="en-US" sz="2400" baseline="30000" dirty="0"/>
          </a:p>
        </p:txBody>
      </p:sp>
      <p:sp>
        <p:nvSpPr>
          <p:cNvPr id="5" name="TextBox 4"/>
          <p:cNvSpPr txBox="1"/>
          <p:nvPr/>
        </p:nvSpPr>
        <p:spPr>
          <a:xfrm>
            <a:off x="9463283" y="6300948"/>
            <a:ext cx="2442272" cy="369332"/>
          </a:xfrm>
          <a:prstGeom prst="rect">
            <a:avLst/>
          </a:prstGeom>
          <a:noFill/>
        </p:spPr>
        <p:txBody>
          <a:bodyPr wrap="none" rtlCol="0">
            <a:spAutoFit/>
          </a:bodyPr>
          <a:lstStyle/>
          <a:p>
            <a:r>
              <a:rPr lang="en-US" dirty="0" smtClean="0">
                <a:solidFill>
                  <a:srgbClr val="0070C0"/>
                </a:solidFill>
              </a:rPr>
              <a:t>Ref. B.P. Lathi,3/e, p.334</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93392" y="79171"/>
            <a:ext cx="8595360" cy="584775"/>
          </a:xfrm>
          <a:prstGeom prst="rect">
            <a:avLst/>
          </a:prstGeom>
          <a:ln>
            <a:solidFill>
              <a:srgbClr val="FF0000"/>
            </a:solidFill>
          </a:ln>
        </p:spPr>
        <p:txBody>
          <a:bodyPr wrap="square">
            <a:spAutoFit/>
          </a:bodyPr>
          <a:lstStyle/>
          <a:p>
            <a:r>
              <a:rPr lang="en-US" sz="3200" b="1" dirty="0" smtClean="0"/>
              <a:t>Concept of Frequency, Spectrum, and Bandwidth</a:t>
            </a:r>
            <a:endParaRPr lang="en-US" sz="3200" dirty="0"/>
          </a:p>
        </p:txBody>
      </p:sp>
      <p:pic>
        <p:nvPicPr>
          <p:cNvPr id="47106" name="Picture 2"/>
          <p:cNvPicPr>
            <a:picLocks noChangeAspect="1" noChangeArrowheads="1"/>
          </p:cNvPicPr>
          <p:nvPr/>
        </p:nvPicPr>
        <p:blipFill>
          <a:blip r:embed="rId2"/>
          <a:srcRect/>
          <a:stretch>
            <a:fillRect/>
          </a:stretch>
        </p:blipFill>
        <p:spPr bwMode="auto">
          <a:xfrm>
            <a:off x="2204339" y="758571"/>
            <a:ext cx="7863840" cy="5688580"/>
          </a:xfrm>
          <a:prstGeom prst="rect">
            <a:avLst/>
          </a:prstGeom>
          <a:noFill/>
          <a:ln w="9525">
            <a:solidFill>
              <a:srgbClr val="FF0000"/>
            </a:solidFill>
            <a:miter lim="800000"/>
            <a:headEnd/>
            <a:tailEnd/>
          </a:ln>
          <a:effectLst/>
        </p:spPr>
      </p:pic>
      <p:sp>
        <p:nvSpPr>
          <p:cNvPr id="6" name="TextBox 5"/>
          <p:cNvSpPr txBox="1"/>
          <p:nvPr/>
        </p:nvSpPr>
        <p:spPr>
          <a:xfrm>
            <a:off x="8750051" y="6410676"/>
            <a:ext cx="2576988" cy="369332"/>
          </a:xfrm>
          <a:prstGeom prst="rect">
            <a:avLst/>
          </a:prstGeom>
          <a:noFill/>
        </p:spPr>
        <p:txBody>
          <a:bodyPr wrap="none" rtlCol="0">
            <a:spAutoFit/>
          </a:bodyPr>
          <a:lstStyle/>
          <a:p>
            <a:r>
              <a:rPr lang="en-US" dirty="0" smtClean="0">
                <a:solidFill>
                  <a:srgbClr val="0070C0"/>
                </a:solidFill>
              </a:rPr>
              <a:t>Ref. W. Stalling,10/e, p.74</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srcRect/>
          <a:stretch>
            <a:fillRect/>
          </a:stretch>
        </p:blipFill>
        <p:spPr bwMode="auto">
          <a:xfrm>
            <a:off x="228600" y="779907"/>
            <a:ext cx="5604891" cy="3981174"/>
          </a:xfrm>
          <a:prstGeom prst="rect">
            <a:avLst/>
          </a:prstGeom>
          <a:noFill/>
          <a:ln w="9525">
            <a:solidFill>
              <a:srgbClr val="FF0000"/>
            </a:solidFill>
            <a:miter lim="800000"/>
            <a:headEnd/>
            <a:tailEnd/>
          </a:ln>
          <a:effectLst/>
        </p:spPr>
      </p:pic>
      <p:pic>
        <p:nvPicPr>
          <p:cNvPr id="48131" name="Picture 3"/>
          <p:cNvPicPr>
            <a:picLocks noChangeAspect="1" noChangeArrowheads="1"/>
          </p:cNvPicPr>
          <p:nvPr/>
        </p:nvPicPr>
        <p:blipFill>
          <a:blip r:embed="rId3"/>
          <a:srcRect/>
          <a:stretch>
            <a:fillRect/>
          </a:stretch>
        </p:blipFill>
        <p:spPr bwMode="auto">
          <a:xfrm>
            <a:off x="5952362" y="768476"/>
            <a:ext cx="5879973" cy="3995547"/>
          </a:xfrm>
          <a:prstGeom prst="rect">
            <a:avLst/>
          </a:prstGeom>
          <a:noFill/>
          <a:ln w="9525">
            <a:solidFill>
              <a:srgbClr val="FF0000"/>
            </a:solidFill>
            <a:miter lim="800000"/>
            <a:headEnd/>
            <a:tailEnd/>
          </a:ln>
          <a:effectLst/>
        </p:spPr>
      </p:pic>
      <p:pic>
        <p:nvPicPr>
          <p:cNvPr id="48132" name="Picture 4"/>
          <p:cNvPicPr>
            <a:picLocks noChangeAspect="1" noChangeArrowheads="1"/>
          </p:cNvPicPr>
          <p:nvPr/>
        </p:nvPicPr>
        <p:blipFill>
          <a:blip r:embed="rId4"/>
          <a:srcRect/>
          <a:stretch>
            <a:fillRect/>
          </a:stretch>
        </p:blipFill>
        <p:spPr bwMode="auto">
          <a:xfrm>
            <a:off x="3571304" y="5058537"/>
            <a:ext cx="3933825" cy="361950"/>
          </a:xfrm>
          <a:prstGeom prst="rect">
            <a:avLst/>
          </a:prstGeom>
          <a:noFill/>
          <a:ln w="9525">
            <a:noFill/>
            <a:miter lim="800000"/>
            <a:headEnd/>
            <a:tailEnd/>
          </a:ln>
          <a:effectLst/>
        </p:spPr>
      </p:pic>
      <p:sp>
        <p:nvSpPr>
          <p:cNvPr id="7" name="TextBox 6"/>
          <p:cNvSpPr txBox="1"/>
          <p:nvPr/>
        </p:nvSpPr>
        <p:spPr>
          <a:xfrm>
            <a:off x="8823203" y="6108924"/>
            <a:ext cx="2576988" cy="369332"/>
          </a:xfrm>
          <a:prstGeom prst="rect">
            <a:avLst/>
          </a:prstGeom>
          <a:noFill/>
        </p:spPr>
        <p:txBody>
          <a:bodyPr wrap="none" rtlCol="0">
            <a:spAutoFit/>
          </a:bodyPr>
          <a:lstStyle/>
          <a:p>
            <a:r>
              <a:rPr lang="en-US" dirty="0" smtClean="0">
                <a:solidFill>
                  <a:srgbClr val="0070C0"/>
                </a:solidFill>
              </a:rPr>
              <a:t>Ref. W. Stalling,10/e, p.75</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srcRect/>
          <a:stretch>
            <a:fillRect/>
          </a:stretch>
        </p:blipFill>
        <p:spPr bwMode="auto">
          <a:xfrm>
            <a:off x="1051560" y="186383"/>
            <a:ext cx="10369296" cy="6443017"/>
          </a:xfrm>
          <a:prstGeom prst="rect">
            <a:avLst/>
          </a:prstGeom>
          <a:noFill/>
          <a:ln w="9525">
            <a:solidFill>
              <a:srgbClr val="FF0000"/>
            </a:solidFill>
            <a:miter lim="800000"/>
            <a:headEnd/>
            <a:tailEnd/>
          </a:ln>
          <a:effectLst/>
        </p:spPr>
      </p:pic>
      <p:sp>
        <p:nvSpPr>
          <p:cNvPr id="5" name="TextBox 4"/>
          <p:cNvSpPr txBox="1"/>
          <p:nvPr/>
        </p:nvSpPr>
        <p:spPr>
          <a:xfrm>
            <a:off x="5348483" y="6300948"/>
            <a:ext cx="2576988" cy="369332"/>
          </a:xfrm>
          <a:prstGeom prst="rect">
            <a:avLst/>
          </a:prstGeom>
          <a:noFill/>
        </p:spPr>
        <p:txBody>
          <a:bodyPr wrap="none" rtlCol="0">
            <a:spAutoFit/>
          </a:bodyPr>
          <a:lstStyle/>
          <a:p>
            <a:r>
              <a:rPr lang="en-US" i="1" dirty="0" smtClean="0">
                <a:solidFill>
                  <a:srgbClr val="FF0000"/>
                </a:solidFill>
              </a:rPr>
              <a:t>Ref. W. Stalling,10/e, p.76</a:t>
            </a:r>
            <a:endParaRPr lang="en-US" i="1" dirty="0">
              <a:solidFill>
                <a:srgbClr val="FF0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10896" y="749809"/>
            <a:ext cx="5449189" cy="2438018"/>
          </a:xfrm>
          <a:prstGeom prst="rect">
            <a:avLst/>
          </a:prstGeom>
          <a:noFill/>
          <a:ln w="9525">
            <a:solidFill>
              <a:srgbClr val="FF0000"/>
            </a:solid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14876" y="3273552"/>
            <a:ext cx="5427556" cy="2670048"/>
          </a:xfrm>
          <a:prstGeom prst="rect">
            <a:avLst/>
          </a:prstGeom>
          <a:noFill/>
          <a:ln w="9525">
            <a:solidFill>
              <a:srgbClr val="FF0000"/>
            </a:solid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5889936" y="740664"/>
            <a:ext cx="5796096" cy="2459736"/>
          </a:xfrm>
          <a:prstGeom prst="rect">
            <a:avLst/>
          </a:prstGeom>
          <a:noFill/>
          <a:ln w="9525">
            <a:solidFill>
              <a:srgbClr val="FF0000"/>
            </a:solid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246888" y="6077471"/>
            <a:ext cx="5151311" cy="329997"/>
          </a:xfrm>
          <a:prstGeom prst="rect">
            <a:avLst/>
          </a:prstGeom>
          <a:noFill/>
          <a:ln w="9525">
            <a:noFill/>
            <a:miter lim="800000"/>
            <a:headEnd/>
            <a:tailEnd/>
          </a:ln>
          <a:effectLst/>
        </p:spPr>
      </p:pic>
      <p:sp>
        <p:nvSpPr>
          <p:cNvPr id="8" name="TextBox 7"/>
          <p:cNvSpPr txBox="1"/>
          <p:nvPr/>
        </p:nvSpPr>
        <p:spPr>
          <a:xfrm>
            <a:off x="9107529" y="5868074"/>
            <a:ext cx="2576988" cy="369332"/>
          </a:xfrm>
          <a:prstGeom prst="rect">
            <a:avLst/>
          </a:prstGeom>
          <a:noFill/>
        </p:spPr>
        <p:txBody>
          <a:bodyPr wrap="none" rtlCol="0">
            <a:spAutoFit/>
          </a:bodyPr>
          <a:lstStyle/>
          <a:p>
            <a:r>
              <a:rPr lang="en-US" dirty="0" smtClean="0">
                <a:solidFill>
                  <a:srgbClr val="0070C0"/>
                </a:solidFill>
              </a:rPr>
              <a:t>Ref. W. Stalling,10/e, p.78</a:t>
            </a:r>
            <a:endParaRPr lang="en-US" dirty="0">
              <a:solidFill>
                <a:srgbClr val="0070C0"/>
              </a:solidFill>
            </a:endParaRPr>
          </a:p>
        </p:txBody>
      </p:sp>
      <p:pic>
        <p:nvPicPr>
          <p:cNvPr id="1030" name="Picture 6"/>
          <p:cNvPicPr>
            <a:picLocks noChangeAspect="1" noChangeArrowheads="1"/>
          </p:cNvPicPr>
          <p:nvPr/>
        </p:nvPicPr>
        <p:blipFill>
          <a:blip r:embed="rId6"/>
          <a:srcRect/>
          <a:stretch>
            <a:fillRect/>
          </a:stretch>
        </p:blipFill>
        <p:spPr bwMode="auto">
          <a:xfrm>
            <a:off x="5938241" y="3269424"/>
            <a:ext cx="5747791" cy="2078954"/>
          </a:xfrm>
          <a:prstGeom prst="rect">
            <a:avLst/>
          </a:prstGeom>
          <a:noFill/>
          <a:ln w="9525">
            <a:solidFill>
              <a:srgbClr val="FF0000"/>
            </a:solidFill>
            <a:miter lim="800000"/>
            <a:headEnd/>
            <a:tailEnd/>
          </a:ln>
          <a:effectLst/>
        </p:spPr>
      </p:pic>
      <p:sp>
        <p:nvSpPr>
          <p:cNvPr id="9" name="TextBox 8"/>
          <p:cNvSpPr txBox="1"/>
          <p:nvPr/>
        </p:nvSpPr>
        <p:spPr>
          <a:xfrm>
            <a:off x="6483096" y="1874520"/>
            <a:ext cx="4336828" cy="369332"/>
          </a:xfrm>
          <a:prstGeom prst="rect">
            <a:avLst/>
          </a:prstGeom>
          <a:noFill/>
        </p:spPr>
        <p:txBody>
          <a:bodyPr wrap="none" rtlCol="0">
            <a:spAutoFit/>
          </a:bodyPr>
          <a:lstStyle/>
          <a:p>
            <a:r>
              <a:rPr lang="en-US" dirty="0" smtClean="0">
                <a:solidFill>
                  <a:srgbClr val="C00000"/>
                </a:solidFill>
              </a:rPr>
              <a:t>Average amplitude=0, i.e., no dc component</a:t>
            </a:r>
            <a:endParaRPr lang="en-US" dirty="0">
              <a:solidFill>
                <a:srgbClr val="C00000"/>
              </a:solidFill>
            </a:endParaRPr>
          </a:p>
        </p:txBody>
      </p:sp>
      <p:sp>
        <p:nvSpPr>
          <p:cNvPr id="11" name="TextBox 10"/>
          <p:cNvSpPr txBox="1"/>
          <p:nvPr/>
        </p:nvSpPr>
        <p:spPr>
          <a:xfrm>
            <a:off x="6409944" y="320040"/>
            <a:ext cx="5043945" cy="369332"/>
          </a:xfrm>
          <a:prstGeom prst="rect">
            <a:avLst/>
          </a:prstGeom>
          <a:noFill/>
        </p:spPr>
        <p:txBody>
          <a:bodyPr wrap="none" rtlCol="0">
            <a:spAutoFit/>
          </a:bodyPr>
          <a:lstStyle/>
          <a:p>
            <a:r>
              <a:rPr lang="en-US" b="1" dirty="0" smtClean="0">
                <a:solidFill>
                  <a:srgbClr val="0070C0"/>
                </a:solidFill>
              </a:rPr>
              <a:t>f= fundamental frequency, 3f= harmonic frequency</a:t>
            </a:r>
            <a:endParaRPr lang="en-US" b="1" dirty="0">
              <a:solidFill>
                <a:srgbClr val="0070C0"/>
              </a:solidFill>
            </a:endParaRPr>
          </a:p>
        </p:txBody>
      </p:sp>
      <p:cxnSp>
        <p:nvCxnSpPr>
          <p:cNvPr id="13" name="Straight Arrow Connector 12"/>
          <p:cNvCxnSpPr/>
          <p:nvPr/>
        </p:nvCxnSpPr>
        <p:spPr>
          <a:xfrm rot="16200000" flipH="1">
            <a:off x="7054596" y="1321308"/>
            <a:ext cx="2404872" cy="104241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8865108" y="1531620"/>
            <a:ext cx="2377440" cy="55778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92024" y="361535"/>
            <a:ext cx="5536184" cy="3536476"/>
          </a:xfrm>
          <a:prstGeom prst="rect">
            <a:avLst/>
          </a:prstGeom>
          <a:noFill/>
          <a:ln w="9525">
            <a:solidFill>
              <a:srgbClr val="FF0000"/>
            </a:solid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5779730" y="365759"/>
            <a:ext cx="5522253" cy="3529585"/>
          </a:xfrm>
          <a:prstGeom prst="rect">
            <a:avLst/>
          </a:prstGeom>
          <a:noFill/>
          <a:ln w="9525">
            <a:solidFill>
              <a:srgbClr val="FF0000"/>
            </a:solid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125773" y="0"/>
            <a:ext cx="5448491" cy="347314"/>
          </a:xfrm>
          <a:prstGeom prst="rect">
            <a:avLst/>
          </a:prstGeom>
          <a:noFill/>
          <a:ln w="9525">
            <a:noFill/>
            <a:miter lim="800000"/>
            <a:headEnd/>
            <a:tailEnd/>
          </a:ln>
          <a:effectLst/>
        </p:spPr>
      </p:pic>
      <p:sp>
        <p:nvSpPr>
          <p:cNvPr id="7" name="TextBox 6"/>
          <p:cNvSpPr txBox="1"/>
          <p:nvPr/>
        </p:nvSpPr>
        <p:spPr>
          <a:xfrm>
            <a:off x="9426707" y="6172932"/>
            <a:ext cx="2576988" cy="369332"/>
          </a:xfrm>
          <a:prstGeom prst="rect">
            <a:avLst/>
          </a:prstGeom>
          <a:noFill/>
        </p:spPr>
        <p:txBody>
          <a:bodyPr wrap="none" rtlCol="0">
            <a:spAutoFit/>
          </a:bodyPr>
          <a:lstStyle/>
          <a:p>
            <a:r>
              <a:rPr lang="en-US" dirty="0" smtClean="0">
                <a:solidFill>
                  <a:srgbClr val="0070C0"/>
                </a:solidFill>
              </a:rPr>
              <a:t>Ref. W. Stalling,10/e, p.79</a:t>
            </a:r>
            <a:endParaRPr lang="en-US" dirty="0">
              <a:solidFill>
                <a:srgbClr val="0070C0"/>
              </a:solidFill>
            </a:endParaRPr>
          </a:p>
        </p:txBody>
      </p:sp>
      <p:pic>
        <p:nvPicPr>
          <p:cNvPr id="2053" name="Picture 5"/>
          <p:cNvPicPr>
            <a:picLocks noChangeAspect="1" noChangeArrowheads="1"/>
          </p:cNvPicPr>
          <p:nvPr/>
        </p:nvPicPr>
        <p:blipFill>
          <a:blip r:embed="rId5"/>
          <a:srcRect/>
          <a:stretch>
            <a:fillRect/>
          </a:stretch>
        </p:blipFill>
        <p:spPr bwMode="auto">
          <a:xfrm>
            <a:off x="201168" y="3933698"/>
            <a:ext cx="8959850" cy="2622550"/>
          </a:xfrm>
          <a:prstGeom prst="rect">
            <a:avLst/>
          </a:prstGeom>
          <a:noFill/>
          <a:ln w="9525">
            <a:solidFill>
              <a:srgbClr val="FF0000"/>
            </a:solidFill>
            <a:miter lim="800000"/>
            <a:headEnd/>
            <a:tailEnd/>
          </a:ln>
          <a:effectLst/>
        </p:spPr>
      </p:pic>
      <p:cxnSp>
        <p:nvCxnSpPr>
          <p:cNvPr id="10" name="Straight Connector 9"/>
          <p:cNvCxnSpPr/>
          <p:nvPr/>
        </p:nvCxnSpPr>
        <p:spPr>
          <a:xfrm>
            <a:off x="9528048" y="5321808"/>
            <a:ext cx="2514600" cy="18288"/>
          </a:xfrm>
          <a:prstGeom prst="line">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16200000" flipV="1">
            <a:off x="9925812" y="4997196"/>
            <a:ext cx="1499616" cy="914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V="1">
            <a:off x="9793224" y="4956048"/>
            <a:ext cx="722376" cy="9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V="1">
            <a:off x="10814304" y="4953000"/>
            <a:ext cx="722376" cy="9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1768328" y="4974336"/>
            <a:ext cx="261610" cy="369332"/>
          </a:xfrm>
          <a:prstGeom prst="rect">
            <a:avLst/>
          </a:prstGeom>
          <a:noFill/>
        </p:spPr>
        <p:txBody>
          <a:bodyPr wrap="none" rtlCol="0">
            <a:spAutoFit/>
          </a:bodyPr>
          <a:lstStyle/>
          <a:p>
            <a:r>
              <a:rPr lang="en-US" dirty="0" smtClean="0"/>
              <a:t>t</a:t>
            </a:r>
            <a:endParaRPr lang="en-US" dirty="0"/>
          </a:p>
        </p:txBody>
      </p:sp>
      <p:sp>
        <p:nvSpPr>
          <p:cNvPr id="19" name="TextBox 18"/>
          <p:cNvSpPr txBox="1"/>
          <p:nvPr/>
        </p:nvSpPr>
        <p:spPr>
          <a:xfrm>
            <a:off x="10799064" y="4133088"/>
            <a:ext cx="492443" cy="369332"/>
          </a:xfrm>
          <a:prstGeom prst="rect">
            <a:avLst/>
          </a:prstGeom>
          <a:noFill/>
        </p:spPr>
        <p:txBody>
          <a:bodyPr wrap="none" rtlCol="0">
            <a:spAutoFit/>
          </a:bodyPr>
          <a:lstStyle/>
          <a:p>
            <a:r>
              <a:rPr lang="en-US" dirty="0" smtClean="0"/>
              <a:t>s(t)</a:t>
            </a:r>
            <a:endParaRPr lang="en-US" dirty="0"/>
          </a:p>
        </p:txBody>
      </p:sp>
      <p:sp>
        <p:nvSpPr>
          <p:cNvPr id="20" name="TextBox 19"/>
          <p:cNvSpPr txBox="1"/>
          <p:nvPr/>
        </p:nvSpPr>
        <p:spPr>
          <a:xfrm>
            <a:off x="9902952" y="5257800"/>
            <a:ext cx="561372" cy="369332"/>
          </a:xfrm>
          <a:prstGeom prst="rect">
            <a:avLst/>
          </a:prstGeom>
          <a:noFill/>
        </p:spPr>
        <p:txBody>
          <a:bodyPr wrap="none" rtlCol="0">
            <a:spAutoFit/>
          </a:bodyPr>
          <a:lstStyle/>
          <a:p>
            <a:r>
              <a:rPr lang="en-US" dirty="0" smtClean="0"/>
              <a:t>-x/2</a:t>
            </a:r>
            <a:endParaRPr lang="en-US" dirty="0"/>
          </a:p>
        </p:txBody>
      </p:sp>
      <p:sp>
        <p:nvSpPr>
          <p:cNvPr id="21" name="TextBox 20"/>
          <p:cNvSpPr txBox="1"/>
          <p:nvPr/>
        </p:nvSpPr>
        <p:spPr>
          <a:xfrm>
            <a:off x="10896600" y="5282184"/>
            <a:ext cx="606256" cy="369332"/>
          </a:xfrm>
          <a:prstGeom prst="rect">
            <a:avLst/>
          </a:prstGeom>
          <a:noFill/>
        </p:spPr>
        <p:txBody>
          <a:bodyPr wrap="none" rtlCol="0">
            <a:spAutoFit/>
          </a:bodyPr>
          <a:lstStyle/>
          <a:p>
            <a:r>
              <a:rPr lang="en-US" dirty="0" smtClean="0"/>
              <a:t>+x/2</a:t>
            </a:r>
            <a:endParaRPr lang="en-US" dirty="0"/>
          </a:p>
        </p:txBody>
      </p:sp>
      <p:cxnSp>
        <p:nvCxnSpPr>
          <p:cNvPr id="25" name="Straight Connector 24"/>
          <p:cNvCxnSpPr/>
          <p:nvPr/>
        </p:nvCxnSpPr>
        <p:spPr>
          <a:xfrm>
            <a:off x="10158984" y="4599432"/>
            <a:ext cx="100584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985248" y="4306824"/>
            <a:ext cx="301686"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1901952" y="731520"/>
            <a:ext cx="1061509" cy="369332"/>
          </a:xfrm>
          <a:prstGeom prst="rect">
            <a:avLst/>
          </a:prstGeom>
          <a:noFill/>
        </p:spPr>
        <p:txBody>
          <a:bodyPr wrap="none" rtlCol="0">
            <a:spAutoFit/>
          </a:bodyPr>
          <a:lstStyle/>
          <a:p>
            <a:r>
              <a:rPr lang="en-US" b="1" dirty="0" smtClean="0">
                <a:solidFill>
                  <a:srgbClr val="FF0000"/>
                </a:solidFill>
              </a:rPr>
              <a:t>4/</a:t>
            </a:r>
            <a:r>
              <a:rPr lang="el-GR" b="1" dirty="0" smtClean="0">
                <a:solidFill>
                  <a:srgbClr val="FF0000"/>
                </a:solidFill>
              </a:rPr>
              <a:t>π</a:t>
            </a:r>
            <a:r>
              <a:rPr lang="en-US" b="1" dirty="0" smtClean="0">
                <a:solidFill>
                  <a:srgbClr val="FF0000"/>
                </a:solidFill>
              </a:rPr>
              <a:t>=1.27</a:t>
            </a:r>
            <a:endParaRPr lang="en-US" b="1" dirty="0">
              <a:solidFill>
                <a:srgbClr val="FF0000"/>
              </a:solidFill>
            </a:endParaRPr>
          </a:p>
        </p:txBody>
      </p:sp>
      <p:sp>
        <p:nvSpPr>
          <p:cNvPr id="23" name="TextBox 22"/>
          <p:cNvSpPr txBox="1"/>
          <p:nvPr/>
        </p:nvSpPr>
        <p:spPr>
          <a:xfrm>
            <a:off x="4203192" y="2136648"/>
            <a:ext cx="1295547" cy="369332"/>
          </a:xfrm>
          <a:prstGeom prst="rect">
            <a:avLst/>
          </a:prstGeom>
          <a:noFill/>
        </p:spPr>
        <p:txBody>
          <a:bodyPr wrap="none" rtlCol="0">
            <a:spAutoFit/>
          </a:bodyPr>
          <a:lstStyle/>
          <a:p>
            <a:r>
              <a:rPr lang="en-US" b="1" dirty="0" smtClean="0">
                <a:solidFill>
                  <a:srgbClr val="FF0000"/>
                </a:solidFill>
              </a:rPr>
              <a:t>4/3</a:t>
            </a:r>
            <a:r>
              <a:rPr lang="el-GR" b="1" dirty="0" smtClean="0">
                <a:solidFill>
                  <a:srgbClr val="FF0000"/>
                </a:solidFill>
              </a:rPr>
              <a:t>π</a:t>
            </a:r>
            <a:r>
              <a:rPr lang="en-US" b="1" dirty="0" smtClean="0">
                <a:solidFill>
                  <a:srgbClr val="FF0000"/>
                </a:solidFill>
              </a:rPr>
              <a:t>=0.424</a:t>
            </a:r>
            <a:endParaRPr lang="en-US" b="1" dirty="0">
              <a:solidFill>
                <a:srgbClr val="FF0000"/>
              </a:solidFill>
            </a:endParaRPr>
          </a:p>
        </p:txBody>
      </p:sp>
      <p:sp>
        <p:nvSpPr>
          <p:cNvPr id="24" name="Rectangle 23"/>
          <p:cNvSpPr/>
          <p:nvPr/>
        </p:nvSpPr>
        <p:spPr>
          <a:xfrm>
            <a:off x="228600" y="5641848"/>
            <a:ext cx="5111496" cy="35661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a:stCxn id="24" idx="3"/>
          </p:cNvCxnSpPr>
          <p:nvPr/>
        </p:nvCxnSpPr>
        <p:spPr>
          <a:xfrm flipV="1">
            <a:off x="5340096" y="4937760"/>
            <a:ext cx="4599432" cy="88239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998476" y="17252"/>
            <a:ext cx="5189995" cy="400110"/>
          </a:xfrm>
          <a:prstGeom prst="rect">
            <a:avLst/>
          </a:prstGeom>
          <a:noFill/>
        </p:spPr>
        <p:txBody>
          <a:bodyPr wrap="square" rtlCol="0">
            <a:spAutoFit/>
          </a:bodyPr>
          <a:lstStyle/>
          <a:p>
            <a:r>
              <a:rPr lang="en-US" sz="2000" b="1" dirty="0" smtClean="0">
                <a:solidFill>
                  <a:srgbClr val="FF0000"/>
                </a:solidFill>
              </a:rPr>
              <a:t>Fourier Series/Fourier Transform?</a:t>
            </a:r>
            <a:endParaRPr lang="en-US" sz="2000" b="1" dirty="0">
              <a:solidFill>
                <a:srgbClr val="FF0000"/>
              </a:solidFill>
            </a:endParaRPr>
          </a:p>
        </p:txBody>
      </p:sp>
      <p:sp>
        <p:nvSpPr>
          <p:cNvPr id="28" name="TextBox 27"/>
          <p:cNvSpPr txBox="1"/>
          <p:nvPr/>
        </p:nvSpPr>
        <p:spPr>
          <a:xfrm>
            <a:off x="1302581" y="301934"/>
            <a:ext cx="3789242" cy="369332"/>
          </a:xfrm>
          <a:prstGeom prst="rect">
            <a:avLst/>
          </a:prstGeom>
          <a:noFill/>
        </p:spPr>
        <p:txBody>
          <a:bodyPr wrap="none" rtlCol="0">
            <a:spAutoFit/>
          </a:bodyPr>
          <a:lstStyle/>
          <a:p>
            <a:r>
              <a:rPr lang="en-US" b="1" dirty="0" smtClean="0">
                <a:solidFill>
                  <a:srgbClr val="00B0F0"/>
                </a:solidFill>
              </a:rPr>
              <a:t>Spectrum of periodic signal is discrete</a:t>
            </a:r>
            <a:endParaRPr lang="en-US" b="1" dirty="0">
              <a:solidFill>
                <a:srgbClr val="00B0F0"/>
              </a:solidFill>
            </a:endParaRPr>
          </a:p>
        </p:txBody>
      </p:sp>
      <p:sp>
        <p:nvSpPr>
          <p:cNvPr id="29" name="TextBox 28"/>
          <p:cNvSpPr txBox="1"/>
          <p:nvPr/>
        </p:nvSpPr>
        <p:spPr>
          <a:xfrm>
            <a:off x="6656713" y="290433"/>
            <a:ext cx="4211346" cy="369332"/>
          </a:xfrm>
          <a:prstGeom prst="rect">
            <a:avLst/>
          </a:prstGeom>
          <a:noFill/>
        </p:spPr>
        <p:txBody>
          <a:bodyPr wrap="none" rtlCol="0">
            <a:spAutoFit/>
          </a:bodyPr>
          <a:lstStyle/>
          <a:p>
            <a:r>
              <a:rPr lang="en-US" b="1" dirty="0" smtClean="0">
                <a:solidFill>
                  <a:srgbClr val="00B0F0"/>
                </a:solidFill>
              </a:rPr>
              <a:t>Spectrum of </a:t>
            </a:r>
            <a:r>
              <a:rPr lang="en-US" b="1" dirty="0" err="1" smtClean="0">
                <a:solidFill>
                  <a:srgbClr val="00B0F0"/>
                </a:solidFill>
              </a:rPr>
              <a:t>aperiodic</a:t>
            </a:r>
            <a:r>
              <a:rPr lang="en-US" b="1" dirty="0" smtClean="0">
                <a:solidFill>
                  <a:srgbClr val="00B0F0"/>
                </a:solidFill>
              </a:rPr>
              <a:t> signal is continuous</a:t>
            </a:r>
            <a:endParaRPr lang="en-US" b="1" dirty="0">
              <a:solidFill>
                <a:srgbClr val="00B0F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219456" y="630178"/>
            <a:ext cx="5943600" cy="3155438"/>
          </a:xfrm>
          <a:prstGeom prst="rect">
            <a:avLst/>
          </a:prstGeom>
          <a:noFill/>
          <a:ln w="9525">
            <a:solidFill>
              <a:srgbClr val="FF0000"/>
            </a:solid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6190488" y="640735"/>
            <a:ext cx="5879592" cy="3126593"/>
          </a:xfrm>
          <a:prstGeom prst="rect">
            <a:avLst/>
          </a:prstGeom>
          <a:noFill/>
          <a:ln w="9525">
            <a:solidFill>
              <a:srgbClr val="FF0000"/>
            </a:solid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3328415" y="59034"/>
            <a:ext cx="5453253" cy="482747"/>
          </a:xfrm>
          <a:prstGeom prst="rect">
            <a:avLst/>
          </a:prstGeom>
          <a:noFill/>
          <a:ln w="9525">
            <a:noFill/>
            <a:miter lim="800000"/>
            <a:headEnd/>
            <a:tailEnd/>
          </a:ln>
          <a:effectLst/>
        </p:spPr>
      </p:pic>
      <p:sp>
        <p:nvSpPr>
          <p:cNvPr id="7" name="TextBox 6"/>
          <p:cNvSpPr txBox="1"/>
          <p:nvPr/>
        </p:nvSpPr>
        <p:spPr>
          <a:xfrm>
            <a:off x="9426707" y="6172932"/>
            <a:ext cx="2576988" cy="369332"/>
          </a:xfrm>
          <a:prstGeom prst="rect">
            <a:avLst/>
          </a:prstGeom>
          <a:noFill/>
        </p:spPr>
        <p:txBody>
          <a:bodyPr wrap="none" rtlCol="0">
            <a:spAutoFit/>
          </a:bodyPr>
          <a:lstStyle/>
          <a:p>
            <a:r>
              <a:rPr lang="en-US" dirty="0" smtClean="0">
                <a:solidFill>
                  <a:srgbClr val="0070C0"/>
                </a:solidFill>
              </a:rPr>
              <a:t>Ref. W. Stalling,10/e, p.80</a:t>
            </a:r>
            <a:endParaRPr lang="en-US" dirty="0">
              <a:solidFill>
                <a:srgbClr val="0070C0"/>
              </a:solidFill>
            </a:endParaRPr>
          </a:p>
        </p:txBody>
      </p:sp>
      <p:pic>
        <p:nvPicPr>
          <p:cNvPr id="3078" name="Picture 6"/>
          <p:cNvPicPr>
            <a:picLocks noChangeAspect="1" noChangeArrowheads="1"/>
          </p:cNvPicPr>
          <p:nvPr/>
        </p:nvPicPr>
        <p:blipFill>
          <a:blip r:embed="rId5"/>
          <a:srcRect/>
          <a:stretch>
            <a:fillRect/>
          </a:stretch>
        </p:blipFill>
        <p:spPr bwMode="auto">
          <a:xfrm>
            <a:off x="245744" y="3895344"/>
            <a:ext cx="11796903" cy="2185416"/>
          </a:xfrm>
          <a:prstGeom prst="rect">
            <a:avLst/>
          </a:prstGeom>
          <a:noFill/>
          <a:ln w="9525">
            <a:solidFill>
              <a:srgbClr val="FF0000"/>
            </a:solidFill>
            <a:miter lim="800000"/>
            <a:headEnd/>
            <a:tailEnd/>
          </a:ln>
          <a:effectLst/>
        </p:spPr>
      </p:pic>
      <p:sp>
        <p:nvSpPr>
          <p:cNvPr id="8" name="TextBox 7"/>
          <p:cNvSpPr txBox="1"/>
          <p:nvPr/>
        </p:nvSpPr>
        <p:spPr>
          <a:xfrm>
            <a:off x="8068775" y="854350"/>
            <a:ext cx="1061509" cy="369332"/>
          </a:xfrm>
          <a:prstGeom prst="rect">
            <a:avLst/>
          </a:prstGeom>
          <a:noFill/>
        </p:spPr>
        <p:txBody>
          <a:bodyPr wrap="none" rtlCol="0">
            <a:spAutoFit/>
          </a:bodyPr>
          <a:lstStyle/>
          <a:p>
            <a:r>
              <a:rPr lang="en-US" b="1" dirty="0" smtClean="0">
                <a:solidFill>
                  <a:srgbClr val="FF0000"/>
                </a:solidFill>
              </a:rPr>
              <a:t>4/</a:t>
            </a:r>
            <a:r>
              <a:rPr lang="el-GR" b="1" dirty="0" smtClean="0">
                <a:solidFill>
                  <a:srgbClr val="FF0000"/>
                </a:solidFill>
              </a:rPr>
              <a:t>π</a:t>
            </a:r>
            <a:r>
              <a:rPr lang="en-US" b="1" dirty="0" smtClean="0">
                <a:solidFill>
                  <a:srgbClr val="FF0000"/>
                </a:solidFill>
              </a:rPr>
              <a:t>=1.27</a:t>
            </a:r>
            <a:endParaRPr lang="en-US" b="1" dirty="0">
              <a:solidFill>
                <a:srgbClr val="FF0000"/>
              </a:solidFill>
            </a:endParaRPr>
          </a:p>
        </p:txBody>
      </p:sp>
      <p:sp>
        <p:nvSpPr>
          <p:cNvPr id="9" name="TextBox 8"/>
          <p:cNvSpPr txBox="1"/>
          <p:nvPr/>
        </p:nvSpPr>
        <p:spPr>
          <a:xfrm>
            <a:off x="10067427" y="2204031"/>
            <a:ext cx="1295547" cy="369332"/>
          </a:xfrm>
          <a:prstGeom prst="rect">
            <a:avLst/>
          </a:prstGeom>
          <a:noFill/>
        </p:spPr>
        <p:txBody>
          <a:bodyPr wrap="none" rtlCol="0">
            <a:spAutoFit/>
          </a:bodyPr>
          <a:lstStyle/>
          <a:p>
            <a:r>
              <a:rPr lang="en-US" b="1" dirty="0" smtClean="0">
                <a:solidFill>
                  <a:srgbClr val="FF0000"/>
                </a:solidFill>
              </a:rPr>
              <a:t>4/3</a:t>
            </a:r>
            <a:r>
              <a:rPr lang="el-GR" b="1" dirty="0" smtClean="0">
                <a:solidFill>
                  <a:srgbClr val="FF0000"/>
                </a:solidFill>
              </a:rPr>
              <a:t>π</a:t>
            </a:r>
            <a:r>
              <a:rPr lang="en-US" b="1" dirty="0" smtClean="0">
                <a:solidFill>
                  <a:srgbClr val="FF0000"/>
                </a:solidFill>
              </a:rPr>
              <a:t>=0.424</a:t>
            </a:r>
            <a:endParaRPr lang="en-US" b="1" dirty="0">
              <a:solidFill>
                <a:srgbClr val="FF0000"/>
              </a:solidFill>
            </a:endParaRPr>
          </a:p>
        </p:txBody>
      </p:sp>
      <p:sp>
        <p:nvSpPr>
          <p:cNvPr id="10" name="TextBox 9"/>
          <p:cNvSpPr txBox="1"/>
          <p:nvPr/>
        </p:nvSpPr>
        <p:spPr>
          <a:xfrm>
            <a:off x="6768974" y="1278274"/>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
        <p:nvSpPr>
          <p:cNvPr id="11" name="TextBox 10"/>
          <p:cNvSpPr txBox="1"/>
          <p:nvPr/>
        </p:nvSpPr>
        <p:spPr>
          <a:xfrm>
            <a:off x="778332" y="1702198"/>
            <a:ext cx="5064784" cy="369332"/>
          </a:xfrm>
          <a:prstGeom prst="rect">
            <a:avLst/>
          </a:prstGeom>
          <a:noFill/>
        </p:spPr>
        <p:txBody>
          <a:bodyPr wrap="none" rtlCol="0">
            <a:spAutoFit/>
          </a:bodyPr>
          <a:lstStyle/>
          <a:p>
            <a:r>
              <a:rPr lang="en-US" dirty="0" smtClean="0">
                <a:solidFill>
                  <a:srgbClr val="C00000"/>
                </a:solidFill>
              </a:rPr>
              <a:t>Average amplitude ≠ 0, i.e., there is a dc component</a:t>
            </a:r>
            <a:endParaRPr lang="en-US" dirty="0">
              <a:solidFill>
                <a:srgbClr val="C00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886120" y="509047"/>
            <a:ext cx="10850251" cy="2344516"/>
          </a:xfrm>
          <a:prstGeom prst="rect">
            <a:avLst/>
          </a:prstGeom>
          <a:noFill/>
          <a:ln w="9525">
            <a:solidFill>
              <a:srgbClr val="FF0000"/>
            </a:solidFill>
            <a:miter lim="800000"/>
            <a:headEnd/>
            <a:tailEnd/>
          </a:ln>
          <a:effectLst/>
        </p:spPr>
      </p:pic>
      <p:sp>
        <p:nvSpPr>
          <p:cNvPr id="5" name="TextBox 4"/>
          <p:cNvSpPr txBox="1"/>
          <p:nvPr/>
        </p:nvSpPr>
        <p:spPr>
          <a:xfrm>
            <a:off x="9181043" y="6118341"/>
            <a:ext cx="2576988" cy="369332"/>
          </a:xfrm>
          <a:prstGeom prst="rect">
            <a:avLst/>
          </a:prstGeom>
          <a:noFill/>
        </p:spPr>
        <p:txBody>
          <a:bodyPr wrap="none" rtlCol="0">
            <a:spAutoFit/>
          </a:bodyPr>
          <a:lstStyle/>
          <a:p>
            <a:r>
              <a:rPr lang="en-US" dirty="0" smtClean="0">
                <a:solidFill>
                  <a:srgbClr val="0070C0"/>
                </a:solidFill>
              </a:rPr>
              <a:t>Ref. W. Stalling,10/e, p.79</a:t>
            </a:r>
            <a:endParaRPr lang="en-US" dirty="0">
              <a:solidFill>
                <a:srgbClr val="0070C0"/>
              </a:solidFill>
            </a:endParaRPr>
          </a:p>
        </p:txBody>
      </p:sp>
      <p:pic>
        <p:nvPicPr>
          <p:cNvPr id="4099" name="Picture 3"/>
          <p:cNvPicPr>
            <a:picLocks noChangeAspect="1" noChangeArrowheads="1"/>
          </p:cNvPicPr>
          <p:nvPr/>
        </p:nvPicPr>
        <p:blipFill>
          <a:blip r:embed="rId3"/>
          <a:srcRect/>
          <a:stretch>
            <a:fillRect/>
          </a:stretch>
        </p:blipFill>
        <p:spPr bwMode="auto">
          <a:xfrm>
            <a:off x="891852" y="2994864"/>
            <a:ext cx="6482226" cy="3060097"/>
          </a:xfrm>
          <a:prstGeom prst="rect">
            <a:avLst/>
          </a:prstGeom>
          <a:noFill/>
          <a:ln w="9525">
            <a:solidFill>
              <a:srgbClr val="FF0000"/>
            </a:solidFill>
            <a:miter lim="800000"/>
            <a:headEnd/>
            <a:tailEnd/>
          </a:ln>
          <a:effectLst/>
        </p:spPr>
      </p:pic>
      <p:sp>
        <p:nvSpPr>
          <p:cNvPr id="7" name="TextBox 6"/>
          <p:cNvSpPr txBox="1"/>
          <p:nvPr/>
        </p:nvSpPr>
        <p:spPr>
          <a:xfrm>
            <a:off x="2130552" y="3858768"/>
            <a:ext cx="301686" cy="369332"/>
          </a:xfrm>
          <a:prstGeom prst="rect">
            <a:avLst/>
          </a:prstGeom>
          <a:noFill/>
        </p:spPr>
        <p:txBody>
          <a:bodyPr wrap="none" rtlCol="0">
            <a:spAutoFit/>
          </a:bodyPr>
          <a:lstStyle/>
          <a:p>
            <a:r>
              <a:rPr lang="en-US" dirty="0" smtClean="0"/>
              <a:t>0</a:t>
            </a:r>
            <a:endParaRPr lang="en-US" dirty="0"/>
          </a:p>
        </p:txBody>
      </p:sp>
      <p:sp>
        <p:nvSpPr>
          <p:cNvPr id="8" name="TextBox 7"/>
          <p:cNvSpPr txBox="1"/>
          <p:nvPr/>
        </p:nvSpPr>
        <p:spPr>
          <a:xfrm>
            <a:off x="3227832" y="4837176"/>
            <a:ext cx="301686" cy="369332"/>
          </a:xfrm>
          <a:prstGeom prst="rect">
            <a:avLst/>
          </a:prstGeom>
          <a:noFill/>
        </p:spPr>
        <p:txBody>
          <a:bodyPr wrap="none" rtlCol="0">
            <a:spAutoFit/>
          </a:bodyPr>
          <a:lstStyle/>
          <a:p>
            <a:r>
              <a:rPr lang="en-US" dirty="0" smtClean="0"/>
              <a:t>1</a:t>
            </a:r>
            <a:endParaRPr lang="en-US" dirty="0"/>
          </a:p>
        </p:txBody>
      </p:sp>
      <p:sp>
        <p:nvSpPr>
          <p:cNvPr id="9" name="TextBox 8"/>
          <p:cNvSpPr txBox="1"/>
          <p:nvPr/>
        </p:nvSpPr>
        <p:spPr>
          <a:xfrm>
            <a:off x="4315968" y="3913632"/>
            <a:ext cx="301686" cy="369332"/>
          </a:xfrm>
          <a:prstGeom prst="rect">
            <a:avLst/>
          </a:prstGeom>
          <a:noFill/>
        </p:spPr>
        <p:txBody>
          <a:bodyPr wrap="none" rtlCol="0">
            <a:spAutoFit/>
          </a:bodyPr>
          <a:lstStyle/>
          <a:p>
            <a:r>
              <a:rPr lang="en-US" dirty="0" smtClean="0"/>
              <a:t>0</a:t>
            </a:r>
            <a:endParaRPr lang="en-US" dirty="0"/>
          </a:p>
        </p:txBody>
      </p:sp>
      <p:sp>
        <p:nvSpPr>
          <p:cNvPr id="10" name="TextBox 9"/>
          <p:cNvSpPr txBox="1"/>
          <p:nvPr/>
        </p:nvSpPr>
        <p:spPr>
          <a:xfrm>
            <a:off x="5367528" y="4837176"/>
            <a:ext cx="301686" cy="369332"/>
          </a:xfrm>
          <a:prstGeom prst="rect">
            <a:avLst/>
          </a:prstGeom>
          <a:noFill/>
        </p:spPr>
        <p:txBody>
          <a:bodyPr wrap="none" rtlCol="0">
            <a:spAutoFit/>
          </a:bodyPr>
          <a:lstStyle/>
          <a:p>
            <a:r>
              <a:rPr lang="en-US" dirty="0" smtClean="0"/>
              <a:t>1</a:t>
            </a:r>
            <a:endParaRPr lang="en-US" dirty="0"/>
          </a:p>
        </p:txBody>
      </p:sp>
      <p:sp>
        <p:nvSpPr>
          <p:cNvPr id="11" name="TextBox 10"/>
          <p:cNvSpPr txBox="1"/>
          <p:nvPr/>
        </p:nvSpPr>
        <p:spPr>
          <a:xfrm>
            <a:off x="6473952" y="3867912"/>
            <a:ext cx="301686" cy="369332"/>
          </a:xfrm>
          <a:prstGeom prst="rect">
            <a:avLst/>
          </a:prstGeom>
          <a:noFill/>
        </p:spPr>
        <p:txBody>
          <a:bodyPr wrap="none" rtlCol="0">
            <a:spAutoFit/>
          </a:bodyPr>
          <a:lstStyle/>
          <a:p>
            <a:r>
              <a:rPr lang="en-US" dirty="0" smtClean="0"/>
              <a:t>0</a:t>
            </a:r>
            <a:endParaRPr lang="en-US" dirty="0"/>
          </a:p>
        </p:txBody>
      </p:sp>
      <p:sp>
        <p:nvSpPr>
          <p:cNvPr id="12" name="Rectangle 11"/>
          <p:cNvSpPr/>
          <p:nvPr/>
        </p:nvSpPr>
        <p:spPr>
          <a:xfrm>
            <a:off x="7457272" y="2975548"/>
            <a:ext cx="4288536" cy="1200329"/>
          </a:xfrm>
          <a:prstGeom prst="rect">
            <a:avLst/>
          </a:prstGeom>
          <a:ln>
            <a:solidFill>
              <a:srgbClr val="FF0000"/>
            </a:solidFill>
          </a:ln>
        </p:spPr>
        <p:txBody>
          <a:bodyPr wrap="square">
            <a:spAutoFit/>
          </a:bodyPr>
          <a:lstStyle/>
          <a:p>
            <a:r>
              <a:rPr lang="en-US" dirty="0" smtClean="0"/>
              <a:t>If the waveform represents the repetitive binary stream 0101.... Then the duration of each pulse is 1/(2</a:t>
            </a:r>
            <a:r>
              <a:rPr lang="en-US" i="1" dirty="0" smtClean="0"/>
              <a:t>f</a:t>
            </a:r>
            <a:r>
              <a:rPr lang="en-US" dirty="0" smtClean="0"/>
              <a:t>); thus the data rate is 2</a:t>
            </a:r>
            <a:r>
              <a:rPr lang="en-US" i="1" dirty="0" smtClean="0"/>
              <a:t>f </a:t>
            </a:r>
            <a:r>
              <a:rPr lang="en-US" dirty="0" smtClean="0"/>
              <a:t>bits per second(bps).</a:t>
            </a:r>
            <a:endParaRPr lang="en-US" dirty="0"/>
          </a:p>
        </p:txBody>
      </p:sp>
      <p:pic>
        <p:nvPicPr>
          <p:cNvPr id="4100" name="Picture 4"/>
          <p:cNvPicPr>
            <a:picLocks noChangeAspect="1" noChangeArrowheads="1"/>
          </p:cNvPicPr>
          <p:nvPr/>
        </p:nvPicPr>
        <p:blipFill>
          <a:blip r:embed="rId4"/>
          <a:srcRect/>
          <a:stretch>
            <a:fillRect/>
          </a:stretch>
        </p:blipFill>
        <p:spPr bwMode="auto">
          <a:xfrm>
            <a:off x="7481704" y="5218366"/>
            <a:ext cx="4264104" cy="822947"/>
          </a:xfrm>
          <a:prstGeom prst="rect">
            <a:avLst/>
          </a:prstGeom>
          <a:noFill/>
          <a:ln w="9525">
            <a:solidFill>
              <a:srgbClr val="FF0000"/>
            </a:solidFill>
            <a:miter lim="800000"/>
            <a:headEnd/>
            <a:tailEnd/>
          </a:ln>
          <a:effectLst/>
        </p:spPr>
      </p:pic>
      <p:sp>
        <p:nvSpPr>
          <p:cNvPr id="14" name="Rectangle 13"/>
          <p:cNvSpPr/>
          <p:nvPr/>
        </p:nvSpPr>
        <p:spPr>
          <a:xfrm>
            <a:off x="7460320" y="4225111"/>
            <a:ext cx="4285488" cy="923330"/>
          </a:xfrm>
          <a:prstGeom prst="rect">
            <a:avLst/>
          </a:prstGeom>
          <a:ln>
            <a:solidFill>
              <a:srgbClr val="FF0000"/>
            </a:solidFill>
          </a:ln>
        </p:spPr>
        <p:txBody>
          <a:bodyPr wrap="square">
            <a:spAutoFit/>
          </a:bodyPr>
          <a:lstStyle/>
          <a:p>
            <a:r>
              <a:rPr lang="en-US" dirty="0" smtClean="0"/>
              <a:t>The frequency components of the square wave with amplitudes </a:t>
            </a:r>
            <a:r>
              <a:rPr lang="en-US" i="1" dirty="0" smtClean="0"/>
              <a:t>A </a:t>
            </a:r>
            <a:r>
              <a:rPr lang="en-US" dirty="0" smtClean="0"/>
              <a:t>and -</a:t>
            </a:r>
            <a:r>
              <a:rPr lang="en-US" i="1" dirty="0" smtClean="0"/>
              <a:t>A </a:t>
            </a:r>
            <a:r>
              <a:rPr lang="en-US" dirty="0" smtClean="0"/>
              <a:t>can be expressed as follows:</a:t>
            </a:r>
            <a:endParaRPr lang="en-US" dirty="0"/>
          </a:p>
        </p:txBody>
      </p:sp>
      <p:sp>
        <p:nvSpPr>
          <p:cNvPr id="15" name="TextBox 14"/>
          <p:cNvSpPr txBox="1"/>
          <p:nvPr/>
        </p:nvSpPr>
        <p:spPr>
          <a:xfrm>
            <a:off x="6143709" y="6212459"/>
            <a:ext cx="2460738" cy="369332"/>
          </a:xfrm>
          <a:prstGeom prst="rect">
            <a:avLst/>
          </a:prstGeom>
          <a:noFill/>
          <a:ln>
            <a:solidFill>
              <a:srgbClr val="FF0000"/>
            </a:solidFill>
          </a:ln>
        </p:spPr>
        <p:txBody>
          <a:bodyPr wrap="none" rtlCol="0">
            <a:spAutoFit/>
          </a:bodyPr>
          <a:lstStyle/>
          <a:p>
            <a:r>
              <a:rPr lang="en-US" dirty="0" smtClean="0">
                <a:solidFill>
                  <a:srgbClr val="FF0000"/>
                </a:solidFill>
              </a:rPr>
              <a:t>Fourier series expansion</a:t>
            </a:r>
            <a:endParaRPr lang="en-US" dirty="0">
              <a:solidFill>
                <a:srgbClr val="FF0000"/>
              </a:solidFill>
            </a:endParaRPr>
          </a:p>
        </p:txBody>
      </p:sp>
      <p:sp>
        <p:nvSpPr>
          <p:cNvPr id="2" name="TextBox 1"/>
          <p:cNvSpPr txBox="1"/>
          <p:nvPr/>
        </p:nvSpPr>
        <p:spPr>
          <a:xfrm>
            <a:off x="1761915" y="4378468"/>
            <a:ext cx="930832" cy="338554"/>
          </a:xfrm>
          <a:prstGeom prst="rect">
            <a:avLst/>
          </a:prstGeom>
          <a:noFill/>
        </p:spPr>
        <p:txBody>
          <a:bodyPr wrap="none" rtlCol="0">
            <a:spAutoFit/>
          </a:bodyPr>
          <a:lstStyle/>
          <a:p>
            <a:r>
              <a:rPr lang="en-US" sz="1600" b="1" dirty="0" smtClean="0">
                <a:solidFill>
                  <a:srgbClr val="FF0000"/>
                </a:solidFill>
              </a:rPr>
              <a:t>T/2=1/2f</a:t>
            </a:r>
            <a:endParaRPr lang="en-US" sz="1600" b="1" dirty="0">
              <a:solidFill>
                <a:srgbClr val="FF0000"/>
              </a:solidFill>
            </a:endParaRPr>
          </a:p>
        </p:txBody>
      </p:sp>
      <p:cxnSp>
        <p:nvCxnSpPr>
          <p:cNvPr id="4" name="Straight Arrow Connector 3"/>
          <p:cNvCxnSpPr/>
          <p:nvPr/>
        </p:nvCxnSpPr>
        <p:spPr>
          <a:xfrm>
            <a:off x="1718280" y="4419439"/>
            <a:ext cx="1024918"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927694" y="5280674"/>
            <a:ext cx="1582869" cy="338554"/>
          </a:xfrm>
          <a:prstGeom prst="rect">
            <a:avLst/>
          </a:prstGeom>
          <a:noFill/>
        </p:spPr>
        <p:txBody>
          <a:bodyPr wrap="none" rtlCol="0">
            <a:spAutoFit/>
          </a:bodyPr>
          <a:lstStyle/>
          <a:p>
            <a:r>
              <a:rPr lang="en-US" sz="1600" i="1" dirty="0" smtClean="0">
                <a:solidFill>
                  <a:srgbClr val="0070C0"/>
                </a:solidFill>
              </a:rPr>
              <a:t>Data rate=2f bps</a:t>
            </a:r>
            <a:endParaRPr lang="en-US" sz="1600" i="1" dirty="0">
              <a:solidFill>
                <a:srgbClr val="0070C0"/>
              </a:solidFill>
            </a:endParaRPr>
          </a:p>
        </p:txBody>
      </p:sp>
      <p:cxnSp>
        <p:nvCxnSpPr>
          <p:cNvPr id="16" name="Straight Arrow Connector 15"/>
          <p:cNvCxnSpPr/>
          <p:nvPr/>
        </p:nvCxnSpPr>
        <p:spPr>
          <a:xfrm flipV="1">
            <a:off x="7874758" y="5891610"/>
            <a:ext cx="300251" cy="4113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77110" y="129396"/>
            <a:ext cx="2203295" cy="369332"/>
          </a:xfrm>
          <a:prstGeom prst="rect">
            <a:avLst/>
          </a:prstGeom>
          <a:noFill/>
        </p:spPr>
        <p:txBody>
          <a:bodyPr wrap="none" rtlCol="0">
            <a:spAutoFit/>
          </a:bodyPr>
          <a:lstStyle/>
          <a:p>
            <a:r>
              <a:rPr lang="en-US" b="1" dirty="0" smtClean="0">
                <a:solidFill>
                  <a:srgbClr val="FF0000"/>
                </a:solidFill>
              </a:rPr>
              <a:t>Effective bandwidth?</a:t>
            </a:r>
            <a:endParaRPr lang="en-US" b="1" dirty="0">
              <a:solidFill>
                <a:srgbClr val="FF0000"/>
              </a:solidFill>
            </a:endParaRPr>
          </a:p>
        </p:txBody>
      </p:sp>
      <p:cxnSp>
        <p:nvCxnSpPr>
          <p:cNvPr id="20" name="Straight Connector 19"/>
          <p:cNvCxnSpPr/>
          <p:nvPr/>
        </p:nvCxnSpPr>
        <p:spPr>
          <a:xfrm>
            <a:off x="4054415" y="1733909"/>
            <a:ext cx="755674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18559" y="2041584"/>
            <a:ext cx="105156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92679" y="2300377"/>
            <a:ext cx="10515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086930" y="2596551"/>
            <a:ext cx="1138687" cy="86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690946" y="246888"/>
            <a:ext cx="5270942" cy="2688336"/>
          </a:xfrm>
          <a:prstGeom prst="rect">
            <a:avLst/>
          </a:prstGeom>
          <a:noFill/>
          <a:ln w="9525">
            <a:solidFill>
              <a:srgbClr val="FF0000"/>
            </a:solid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685800" y="2992182"/>
            <a:ext cx="5303519" cy="2677097"/>
          </a:xfrm>
          <a:prstGeom prst="rect">
            <a:avLst/>
          </a:prstGeom>
          <a:noFill/>
          <a:ln w="9525">
            <a:solidFill>
              <a:srgbClr val="FF0000"/>
            </a:solidFill>
            <a:miter lim="800000"/>
            <a:headEnd/>
            <a:tailEnd/>
          </a:ln>
          <a:effectLst/>
        </p:spPr>
      </p:pic>
      <p:pic>
        <p:nvPicPr>
          <p:cNvPr id="5124" name="Picture 4"/>
          <p:cNvPicPr>
            <a:picLocks noChangeAspect="1" noChangeArrowheads="1"/>
          </p:cNvPicPr>
          <p:nvPr/>
        </p:nvPicPr>
        <p:blipFill>
          <a:blip r:embed="rId4"/>
          <a:srcRect/>
          <a:stretch>
            <a:fillRect/>
          </a:stretch>
        </p:blipFill>
        <p:spPr bwMode="auto">
          <a:xfrm>
            <a:off x="6069647" y="256032"/>
            <a:ext cx="5186617" cy="2706624"/>
          </a:xfrm>
          <a:prstGeom prst="rect">
            <a:avLst/>
          </a:prstGeom>
          <a:noFill/>
          <a:ln w="9525">
            <a:solidFill>
              <a:srgbClr val="FF0000"/>
            </a:solidFill>
            <a:miter lim="800000"/>
            <a:headEnd/>
            <a:tailEnd/>
          </a:ln>
          <a:effectLst/>
        </p:spPr>
      </p:pic>
      <p:sp>
        <p:nvSpPr>
          <p:cNvPr id="7" name="TextBox 6"/>
          <p:cNvSpPr txBox="1"/>
          <p:nvPr/>
        </p:nvSpPr>
        <p:spPr>
          <a:xfrm>
            <a:off x="9426707" y="6172932"/>
            <a:ext cx="2576988" cy="369332"/>
          </a:xfrm>
          <a:prstGeom prst="rect">
            <a:avLst/>
          </a:prstGeom>
          <a:noFill/>
        </p:spPr>
        <p:txBody>
          <a:bodyPr wrap="none" rtlCol="0">
            <a:spAutoFit/>
          </a:bodyPr>
          <a:lstStyle/>
          <a:p>
            <a:r>
              <a:rPr lang="en-US" dirty="0" smtClean="0">
                <a:solidFill>
                  <a:srgbClr val="0070C0"/>
                </a:solidFill>
              </a:rPr>
              <a:t>Ref. W. Stalling,10/e, p.81</a:t>
            </a:r>
            <a:endParaRPr lang="en-US" dirty="0">
              <a:solidFill>
                <a:srgbClr val="0070C0"/>
              </a:solidFill>
            </a:endParaRPr>
          </a:p>
        </p:txBody>
      </p:sp>
      <p:pic>
        <p:nvPicPr>
          <p:cNvPr id="5125" name="Picture 5"/>
          <p:cNvPicPr>
            <a:picLocks noChangeAspect="1" noChangeArrowheads="1"/>
          </p:cNvPicPr>
          <p:nvPr/>
        </p:nvPicPr>
        <p:blipFill>
          <a:blip r:embed="rId5"/>
          <a:srcRect/>
          <a:stretch>
            <a:fillRect/>
          </a:stretch>
        </p:blipFill>
        <p:spPr bwMode="auto">
          <a:xfrm>
            <a:off x="509910" y="5833872"/>
            <a:ext cx="5515986" cy="418529"/>
          </a:xfrm>
          <a:prstGeom prst="rect">
            <a:avLst/>
          </a:prstGeom>
          <a:noFill/>
          <a:ln w="9525">
            <a:noFill/>
            <a:miter lim="800000"/>
            <a:headEnd/>
            <a:tailEnd/>
          </a:ln>
          <a:effectLst/>
        </p:spPr>
      </p:pic>
      <p:pic>
        <p:nvPicPr>
          <p:cNvPr id="5126" name="Picture 6"/>
          <p:cNvPicPr>
            <a:picLocks noChangeAspect="1" noChangeArrowheads="1"/>
          </p:cNvPicPr>
          <p:nvPr/>
        </p:nvPicPr>
        <p:blipFill>
          <a:blip r:embed="rId6"/>
          <a:srcRect/>
          <a:stretch>
            <a:fillRect/>
          </a:stretch>
        </p:blipFill>
        <p:spPr bwMode="auto">
          <a:xfrm>
            <a:off x="6089904" y="3003931"/>
            <a:ext cx="5911850" cy="2244726"/>
          </a:xfrm>
          <a:prstGeom prst="rect">
            <a:avLst/>
          </a:prstGeom>
          <a:noFill/>
          <a:ln w="9525">
            <a:solidFill>
              <a:srgbClr val="FF0000"/>
            </a:solid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5790" y="847023"/>
            <a:ext cx="2901756" cy="461665"/>
          </a:xfrm>
          <a:prstGeom prst="rect">
            <a:avLst/>
          </a:prstGeom>
          <a:noFill/>
          <a:ln>
            <a:noFill/>
          </a:ln>
        </p:spPr>
        <p:txBody>
          <a:bodyPr wrap="none" rtlCol="0">
            <a:spAutoFit/>
          </a:bodyPr>
          <a:lstStyle/>
          <a:p>
            <a:r>
              <a:rPr lang="en-US" sz="2400" b="1" u="sng" dirty="0" smtClean="0"/>
              <a:t>Topics to be Covered:</a:t>
            </a:r>
            <a:endParaRPr lang="en-US" sz="2400" b="1" u="sng" dirty="0"/>
          </a:p>
        </p:txBody>
      </p:sp>
      <p:sp>
        <p:nvSpPr>
          <p:cNvPr id="5" name="TextBox 4"/>
          <p:cNvSpPr txBox="1"/>
          <p:nvPr/>
        </p:nvSpPr>
        <p:spPr>
          <a:xfrm>
            <a:off x="947609" y="1268616"/>
            <a:ext cx="10997344" cy="2677656"/>
          </a:xfrm>
          <a:prstGeom prst="rect">
            <a:avLst/>
          </a:prstGeom>
          <a:noFill/>
          <a:ln>
            <a:solidFill>
              <a:srgbClr val="C00000"/>
            </a:solidFill>
          </a:ln>
        </p:spPr>
        <p:txBody>
          <a:bodyPr wrap="square" rtlCol="0">
            <a:spAutoFit/>
          </a:bodyPr>
          <a:lstStyle/>
          <a:p>
            <a:pPr>
              <a:buFont typeface="Wingdings" pitchFamily="2" charset="2"/>
              <a:buChar char="q"/>
            </a:pPr>
            <a:r>
              <a:rPr lang="en-US" sz="2800" dirty="0" smtClean="0"/>
              <a:t>Calculation of detection-error probability  (</a:t>
            </a:r>
            <a:r>
              <a:rPr lang="en-US" sz="2800" b="1" i="1" dirty="0" smtClean="0"/>
              <a:t>3 hr.</a:t>
            </a:r>
            <a:r>
              <a:rPr lang="en-US" sz="2800" dirty="0" smtClean="0"/>
              <a:t>)</a:t>
            </a:r>
          </a:p>
          <a:p>
            <a:pPr>
              <a:buFont typeface="Wingdings" pitchFamily="2" charset="2"/>
              <a:buChar char="q"/>
            </a:pPr>
            <a:r>
              <a:rPr lang="en-US" sz="2800" dirty="0" smtClean="0"/>
              <a:t>Transmission impairments and noise  (</a:t>
            </a:r>
            <a:r>
              <a:rPr lang="en-US" sz="2800" b="1" i="1" dirty="0" smtClean="0"/>
              <a:t>1 hr.</a:t>
            </a:r>
            <a:r>
              <a:rPr lang="en-US" sz="2800" dirty="0" smtClean="0"/>
              <a:t>)</a:t>
            </a:r>
          </a:p>
          <a:p>
            <a:pPr>
              <a:buFont typeface="Wingdings" pitchFamily="2" charset="2"/>
              <a:buChar char="q"/>
            </a:pPr>
            <a:r>
              <a:rPr lang="en-US" sz="2800" dirty="0" smtClean="0"/>
              <a:t>Concept of channel coding and channel capacity (</a:t>
            </a:r>
            <a:r>
              <a:rPr lang="en-US" sz="2800" b="1" i="1" dirty="0" smtClean="0"/>
              <a:t>1 hr.</a:t>
            </a:r>
            <a:r>
              <a:rPr lang="en-US" sz="2800" dirty="0" smtClean="0"/>
              <a:t>)</a:t>
            </a:r>
          </a:p>
          <a:p>
            <a:pPr>
              <a:buFont typeface="Wingdings" pitchFamily="2" charset="2"/>
              <a:buChar char="q"/>
            </a:pPr>
            <a:r>
              <a:rPr lang="en-US" sz="2800" dirty="0" smtClean="0"/>
              <a:t>Error detection and correction codes (</a:t>
            </a:r>
            <a:r>
              <a:rPr lang="en-US" sz="2800" b="1" i="1" dirty="0" smtClean="0"/>
              <a:t>3 hrs.</a:t>
            </a:r>
            <a:r>
              <a:rPr lang="en-US" sz="2800" dirty="0" smtClean="0"/>
              <a:t>)</a:t>
            </a:r>
          </a:p>
          <a:p>
            <a:pPr>
              <a:buFont typeface="Wingdings" pitchFamily="2" charset="2"/>
              <a:buChar char="q"/>
            </a:pPr>
            <a:r>
              <a:rPr lang="en-US" sz="2800" dirty="0" smtClean="0"/>
              <a:t>Communication medium ( </a:t>
            </a:r>
            <a:r>
              <a:rPr lang="en-US" sz="2800" b="1" i="1" dirty="0" smtClean="0"/>
              <a:t>1 hr.</a:t>
            </a:r>
            <a:r>
              <a:rPr lang="en-US" sz="2800" dirty="0" smtClean="0"/>
              <a:t>)</a:t>
            </a:r>
          </a:p>
          <a:p>
            <a:pPr>
              <a:buFont typeface="Wingdings" pitchFamily="2" charset="2"/>
              <a:buChar char="q"/>
            </a:pPr>
            <a:r>
              <a:rPr lang="en-US" sz="2800" dirty="0" smtClean="0"/>
              <a:t>Basics of fiber-optic communication systems (</a:t>
            </a:r>
            <a:r>
              <a:rPr lang="en-US" sz="2800" b="1" i="1" dirty="0" smtClean="0"/>
              <a:t>3 hrs.</a:t>
            </a:r>
            <a:r>
              <a:rPr lang="en-US" sz="2800" dirty="0" smtClean="0"/>
              <a:t>)</a:t>
            </a:r>
            <a:endParaRPr lang="en-US" sz="2800" dirty="0"/>
          </a:p>
        </p:txBody>
      </p:sp>
      <p:sp>
        <p:nvSpPr>
          <p:cNvPr id="7" name="TextBox 6"/>
          <p:cNvSpPr txBox="1"/>
          <p:nvPr/>
        </p:nvSpPr>
        <p:spPr>
          <a:xfrm>
            <a:off x="8049639" y="4027394"/>
            <a:ext cx="3906903" cy="2729539"/>
          </a:xfrm>
          <a:prstGeom prst="rect">
            <a:avLst/>
          </a:prstGeom>
          <a:noFill/>
          <a:ln>
            <a:solidFill>
              <a:srgbClr val="C00000"/>
            </a:solidFill>
          </a:ln>
        </p:spPr>
        <p:txBody>
          <a:bodyPr wrap="square" rtlCol="0">
            <a:spAutoFit/>
          </a:bodyPr>
          <a:lstStyle/>
          <a:p>
            <a:r>
              <a:rPr lang="en-US" sz="2800" b="1" dirty="0" smtClean="0"/>
              <a:t>Assessment:</a:t>
            </a:r>
          </a:p>
          <a:p>
            <a:r>
              <a:rPr lang="en-US" sz="2800" dirty="0" smtClean="0"/>
              <a:t> </a:t>
            </a:r>
            <a:r>
              <a:rPr lang="en-US" sz="2800" b="1" dirty="0" smtClean="0">
                <a:solidFill>
                  <a:srgbClr val="FF0000"/>
                </a:solidFill>
              </a:rPr>
              <a:t>2 class tests(CT)</a:t>
            </a:r>
          </a:p>
          <a:p>
            <a:r>
              <a:rPr lang="en-US" sz="2800" i="1" dirty="0" smtClean="0"/>
              <a:t>(best one will be counted)</a:t>
            </a:r>
          </a:p>
          <a:p>
            <a:endParaRPr lang="en-US" sz="2800" dirty="0" smtClean="0"/>
          </a:p>
          <a:p>
            <a:r>
              <a:rPr lang="en-US" sz="2800" b="1" dirty="0" smtClean="0"/>
              <a:t>CT-1: </a:t>
            </a:r>
            <a:r>
              <a:rPr lang="en-US" sz="2800" b="1" dirty="0" smtClean="0">
                <a:solidFill>
                  <a:srgbClr val="FF0000"/>
                </a:solidFill>
              </a:rPr>
              <a:t>20.3.2023 </a:t>
            </a:r>
          </a:p>
          <a:p>
            <a:r>
              <a:rPr lang="en-US" sz="2800" b="1" dirty="0" smtClean="0"/>
              <a:t>CT-2: </a:t>
            </a:r>
            <a:r>
              <a:rPr lang="en-US" sz="2800" b="1" dirty="0" smtClean="0">
                <a:solidFill>
                  <a:srgbClr val="FF0000"/>
                </a:solidFill>
              </a:rPr>
              <a:t>04.04.2023</a:t>
            </a:r>
          </a:p>
        </p:txBody>
      </p:sp>
      <p:sp>
        <p:nvSpPr>
          <p:cNvPr id="8" name="TextBox 7"/>
          <p:cNvSpPr txBox="1"/>
          <p:nvPr/>
        </p:nvSpPr>
        <p:spPr>
          <a:xfrm>
            <a:off x="4911751" y="184323"/>
            <a:ext cx="3329245" cy="830997"/>
          </a:xfrm>
          <a:prstGeom prst="rect">
            <a:avLst/>
          </a:prstGeom>
          <a:noFill/>
          <a:ln>
            <a:solidFill>
              <a:srgbClr val="C00000"/>
            </a:solidFill>
          </a:ln>
        </p:spPr>
        <p:txBody>
          <a:bodyPr wrap="none" rtlCol="0">
            <a:spAutoFit/>
          </a:bodyPr>
          <a:lstStyle/>
          <a:p>
            <a:r>
              <a:rPr lang="en-US" sz="4800" b="1" dirty="0" smtClean="0"/>
              <a:t>Lecture Plan</a:t>
            </a:r>
            <a:endParaRPr lang="en-US" sz="4800" b="1" dirty="0"/>
          </a:p>
        </p:txBody>
      </p:sp>
      <p:pic>
        <p:nvPicPr>
          <p:cNvPr id="1026" name="Picture 2" descr="C:\Users\User\Downloads\IMG_20240301_223803.jpg"/>
          <p:cNvPicPr>
            <a:picLocks noChangeAspect="1" noChangeArrowheads="1"/>
          </p:cNvPicPr>
          <p:nvPr/>
        </p:nvPicPr>
        <p:blipFill>
          <a:blip r:embed="rId2" cstate="print"/>
          <a:srcRect/>
          <a:stretch>
            <a:fillRect/>
          </a:stretch>
        </p:blipFill>
        <p:spPr bwMode="auto">
          <a:xfrm>
            <a:off x="4461816" y="4009885"/>
            <a:ext cx="3546407" cy="2797282"/>
          </a:xfrm>
          <a:prstGeom prst="rect">
            <a:avLst/>
          </a:prstGeom>
          <a:noFill/>
        </p:spPr>
      </p:pic>
      <p:pic>
        <p:nvPicPr>
          <p:cNvPr id="1027" name="Picture 3" descr="C:\Users\User\Downloads\IMG_20240301_223753.jpg"/>
          <p:cNvPicPr>
            <a:picLocks noChangeAspect="1" noChangeArrowheads="1"/>
          </p:cNvPicPr>
          <p:nvPr/>
        </p:nvPicPr>
        <p:blipFill>
          <a:blip r:embed="rId3" cstate="print"/>
          <a:srcRect/>
          <a:stretch>
            <a:fillRect/>
          </a:stretch>
        </p:blipFill>
        <p:spPr bwMode="auto">
          <a:xfrm>
            <a:off x="924858" y="4035224"/>
            <a:ext cx="3474720" cy="2755396"/>
          </a:xfrm>
          <a:prstGeom prst="rect">
            <a:avLst/>
          </a:prstGeom>
          <a:noFill/>
        </p:spPr>
      </p:pic>
      <p:sp>
        <p:nvSpPr>
          <p:cNvPr id="11" name="Rectangle 10"/>
          <p:cNvSpPr/>
          <p:nvPr/>
        </p:nvSpPr>
        <p:spPr>
          <a:xfrm>
            <a:off x="2444817" y="5986914"/>
            <a:ext cx="375385" cy="3080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41432" y="4764505"/>
            <a:ext cx="385010" cy="3753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5878" y="1342478"/>
            <a:ext cx="3383280" cy="253746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142885" y="1337098"/>
            <a:ext cx="3383280" cy="2537460"/>
          </a:xfrm>
          <a:prstGeom prst="rect">
            <a:avLst/>
          </a:prstGeom>
          <a:noFill/>
          <a:ln w="9525">
            <a:noFill/>
            <a:miter lim="800000"/>
            <a:headEnd/>
            <a:tailEnd/>
          </a:ln>
          <a:effectLst/>
        </p:spPr>
      </p:pic>
      <p:sp>
        <p:nvSpPr>
          <p:cNvPr id="6" name="TextBox 5"/>
          <p:cNvSpPr txBox="1"/>
          <p:nvPr/>
        </p:nvSpPr>
        <p:spPr>
          <a:xfrm>
            <a:off x="1095551" y="1112803"/>
            <a:ext cx="1188339" cy="461665"/>
          </a:xfrm>
          <a:prstGeom prst="rect">
            <a:avLst/>
          </a:prstGeom>
          <a:noFill/>
        </p:spPr>
        <p:txBody>
          <a:bodyPr wrap="none" rtlCol="0">
            <a:spAutoFit/>
          </a:bodyPr>
          <a:lstStyle/>
          <a:p>
            <a:r>
              <a:rPr lang="en-US" sz="2400" dirty="0" smtClean="0"/>
              <a:t>k=1 to 1</a:t>
            </a:r>
            <a:endParaRPr lang="en-US" sz="2400" dirty="0"/>
          </a:p>
        </p:txBody>
      </p:sp>
      <p:sp>
        <p:nvSpPr>
          <p:cNvPr id="7" name="TextBox 6"/>
          <p:cNvSpPr txBox="1"/>
          <p:nvPr/>
        </p:nvSpPr>
        <p:spPr>
          <a:xfrm>
            <a:off x="4278695" y="1112804"/>
            <a:ext cx="1188339" cy="461665"/>
          </a:xfrm>
          <a:prstGeom prst="rect">
            <a:avLst/>
          </a:prstGeom>
          <a:noFill/>
        </p:spPr>
        <p:txBody>
          <a:bodyPr wrap="none" rtlCol="0">
            <a:spAutoFit/>
          </a:bodyPr>
          <a:lstStyle/>
          <a:p>
            <a:r>
              <a:rPr lang="en-US" sz="2400" dirty="0" smtClean="0"/>
              <a:t>k</a:t>
            </a:r>
            <a:r>
              <a:rPr lang="en-US" sz="2400" dirty="0" smtClean="0"/>
              <a:t>=1 to 3</a:t>
            </a:r>
            <a:endParaRPr lang="en-US" sz="2400" dirty="0"/>
          </a:p>
        </p:txBody>
      </p:sp>
      <p:pic>
        <p:nvPicPr>
          <p:cNvPr id="1028" name="Picture 4"/>
          <p:cNvPicPr>
            <a:picLocks noChangeAspect="1" noChangeArrowheads="1"/>
          </p:cNvPicPr>
          <p:nvPr/>
        </p:nvPicPr>
        <p:blipFill>
          <a:blip r:embed="rId4"/>
          <a:srcRect/>
          <a:stretch>
            <a:fillRect/>
          </a:stretch>
        </p:blipFill>
        <p:spPr bwMode="auto">
          <a:xfrm>
            <a:off x="6314531" y="1337097"/>
            <a:ext cx="3383280" cy="2537460"/>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86263" y="4170872"/>
            <a:ext cx="3383280" cy="2537460"/>
          </a:xfrm>
          <a:prstGeom prst="rect">
            <a:avLst/>
          </a:prstGeom>
          <a:noFill/>
          <a:ln w="9525">
            <a:noFill/>
            <a:miter lim="800000"/>
            <a:headEnd/>
            <a:tailEnd/>
          </a:ln>
          <a:effectLst/>
        </p:spPr>
      </p:pic>
      <p:sp>
        <p:nvSpPr>
          <p:cNvPr id="10" name="TextBox 9"/>
          <p:cNvSpPr txBox="1"/>
          <p:nvPr/>
        </p:nvSpPr>
        <p:spPr>
          <a:xfrm>
            <a:off x="7122541" y="1075426"/>
            <a:ext cx="1257267" cy="461665"/>
          </a:xfrm>
          <a:prstGeom prst="rect">
            <a:avLst/>
          </a:prstGeom>
          <a:noFill/>
        </p:spPr>
        <p:txBody>
          <a:bodyPr wrap="none" rtlCol="0">
            <a:spAutoFit/>
          </a:bodyPr>
          <a:lstStyle/>
          <a:p>
            <a:r>
              <a:rPr lang="en-US" sz="2400" dirty="0" smtClean="0"/>
              <a:t>k</a:t>
            </a:r>
            <a:r>
              <a:rPr lang="en-US" sz="2400" dirty="0" smtClean="0"/>
              <a:t>= 1 to 4</a:t>
            </a:r>
            <a:endParaRPr lang="en-US" sz="2400" dirty="0"/>
          </a:p>
        </p:txBody>
      </p:sp>
      <p:sp>
        <p:nvSpPr>
          <p:cNvPr id="11" name="TextBox 10"/>
          <p:cNvSpPr txBox="1"/>
          <p:nvPr/>
        </p:nvSpPr>
        <p:spPr>
          <a:xfrm>
            <a:off x="971908" y="3913516"/>
            <a:ext cx="1343829" cy="461665"/>
          </a:xfrm>
          <a:prstGeom prst="rect">
            <a:avLst/>
          </a:prstGeom>
          <a:noFill/>
        </p:spPr>
        <p:txBody>
          <a:bodyPr wrap="none" rtlCol="0">
            <a:spAutoFit/>
          </a:bodyPr>
          <a:lstStyle/>
          <a:p>
            <a:r>
              <a:rPr lang="en-US" sz="2400" dirty="0" smtClean="0"/>
              <a:t>k</a:t>
            </a:r>
            <a:r>
              <a:rPr lang="en-US" sz="2400" dirty="0" smtClean="0"/>
              <a:t>=1 to 10</a:t>
            </a:r>
            <a:endParaRPr lang="en-US" sz="2400" dirty="0"/>
          </a:p>
        </p:txBody>
      </p:sp>
      <p:pic>
        <p:nvPicPr>
          <p:cNvPr id="1030" name="Picture 6"/>
          <p:cNvPicPr>
            <a:picLocks noChangeAspect="1" noChangeArrowheads="1"/>
          </p:cNvPicPr>
          <p:nvPr/>
        </p:nvPicPr>
        <p:blipFill>
          <a:blip r:embed="rId6"/>
          <a:srcRect/>
          <a:stretch>
            <a:fillRect/>
          </a:stretch>
        </p:blipFill>
        <p:spPr bwMode="auto">
          <a:xfrm>
            <a:off x="3174533" y="4191357"/>
            <a:ext cx="3383280" cy="2537460"/>
          </a:xfrm>
          <a:prstGeom prst="rect">
            <a:avLst/>
          </a:prstGeom>
          <a:noFill/>
          <a:ln w="9525">
            <a:noFill/>
            <a:miter lim="800000"/>
            <a:headEnd/>
            <a:tailEnd/>
          </a:ln>
          <a:effectLst/>
        </p:spPr>
      </p:pic>
      <p:sp>
        <p:nvSpPr>
          <p:cNvPr id="13" name="TextBox 12"/>
          <p:cNvSpPr txBox="1"/>
          <p:nvPr/>
        </p:nvSpPr>
        <p:spPr>
          <a:xfrm>
            <a:off x="4307453" y="3971020"/>
            <a:ext cx="1499321" cy="461665"/>
          </a:xfrm>
          <a:prstGeom prst="rect">
            <a:avLst/>
          </a:prstGeom>
          <a:noFill/>
        </p:spPr>
        <p:txBody>
          <a:bodyPr wrap="none" rtlCol="0">
            <a:spAutoFit/>
          </a:bodyPr>
          <a:lstStyle/>
          <a:p>
            <a:r>
              <a:rPr lang="en-US" sz="2400" dirty="0" smtClean="0"/>
              <a:t>k</a:t>
            </a:r>
            <a:r>
              <a:rPr lang="en-US" sz="2400" dirty="0" smtClean="0"/>
              <a:t>=1 to 100</a:t>
            </a:r>
            <a:endParaRPr lang="en-US" sz="2400" dirty="0"/>
          </a:p>
        </p:txBody>
      </p:sp>
      <p:pic>
        <p:nvPicPr>
          <p:cNvPr id="14" name="Picture 4"/>
          <p:cNvPicPr>
            <a:picLocks noChangeAspect="1" noChangeArrowheads="1"/>
          </p:cNvPicPr>
          <p:nvPr/>
        </p:nvPicPr>
        <p:blipFill>
          <a:blip r:embed="rId7"/>
          <a:srcRect/>
          <a:stretch>
            <a:fillRect/>
          </a:stretch>
        </p:blipFill>
        <p:spPr bwMode="auto">
          <a:xfrm>
            <a:off x="8436641" y="261625"/>
            <a:ext cx="3352306" cy="646975"/>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6344732" y="4197822"/>
            <a:ext cx="3383280" cy="2537460"/>
          </a:xfrm>
          <a:prstGeom prst="rect">
            <a:avLst/>
          </a:prstGeom>
          <a:noFill/>
          <a:ln w="9525">
            <a:noFill/>
            <a:miter lim="800000"/>
            <a:headEnd/>
            <a:tailEnd/>
          </a:ln>
          <a:effectLst/>
        </p:spPr>
      </p:pic>
      <p:sp>
        <p:nvSpPr>
          <p:cNvPr id="16" name="TextBox 15"/>
          <p:cNvSpPr txBox="1"/>
          <p:nvPr/>
        </p:nvSpPr>
        <p:spPr>
          <a:xfrm>
            <a:off x="7254816" y="3976768"/>
            <a:ext cx="1654812" cy="461665"/>
          </a:xfrm>
          <a:prstGeom prst="rect">
            <a:avLst/>
          </a:prstGeom>
          <a:noFill/>
        </p:spPr>
        <p:txBody>
          <a:bodyPr wrap="none" rtlCol="0">
            <a:spAutoFit/>
          </a:bodyPr>
          <a:lstStyle/>
          <a:p>
            <a:r>
              <a:rPr lang="en-US" sz="2400" dirty="0" smtClean="0"/>
              <a:t>k</a:t>
            </a:r>
            <a:r>
              <a:rPr lang="en-US" sz="2400" dirty="0" smtClean="0"/>
              <a:t>=1 to 1000</a:t>
            </a:r>
            <a:endParaRPr lang="en-US" sz="2400" dirty="0"/>
          </a:p>
        </p:txBody>
      </p:sp>
      <p:sp>
        <p:nvSpPr>
          <p:cNvPr id="17" name="Rectangle 16"/>
          <p:cNvSpPr/>
          <p:nvPr/>
        </p:nvSpPr>
        <p:spPr>
          <a:xfrm>
            <a:off x="9790961" y="1023054"/>
            <a:ext cx="2216990" cy="3046988"/>
          </a:xfrm>
          <a:prstGeom prst="rect">
            <a:avLst/>
          </a:prstGeom>
          <a:ln>
            <a:solidFill>
              <a:srgbClr val="FF0000"/>
            </a:solidFill>
          </a:ln>
        </p:spPr>
        <p:txBody>
          <a:bodyPr wrap="square">
            <a:spAutoFit/>
          </a:bodyPr>
          <a:lstStyle/>
          <a:p>
            <a:r>
              <a:rPr lang="en-US" sz="1600" i="1" dirty="0" smtClean="0">
                <a:solidFill>
                  <a:srgbClr val="0070C0"/>
                </a:solidFill>
              </a:rPr>
              <a:t>t = 0:0.001:100;</a:t>
            </a:r>
          </a:p>
          <a:p>
            <a:r>
              <a:rPr lang="en-US" sz="1600" i="1" dirty="0" smtClean="0">
                <a:solidFill>
                  <a:srgbClr val="0070C0"/>
                </a:solidFill>
              </a:rPr>
              <a:t>A=4;</a:t>
            </a:r>
          </a:p>
          <a:p>
            <a:r>
              <a:rPr lang="en-US" sz="1600" i="1" dirty="0" smtClean="0">
                <a:solidFill>
                  <a:srgbClr val="0070C0"/>
                </a:solidFill>
              </a:rPr>
              <a:t>f=0.03</a:t>
            </a:r>
            <a:r>
              <a:rPr lang="en-US" sz="1600" i="1" dirty="0" smtClean="0">
                <a:solidFill>
                  <a:srgbClr val="0070C0"/>
                </a:solidFill>
              </a:rPr>
              <a:t>;</a:t>
            </a:r>
          </a:p>
          <a:p>
            <a:r>
              <a:rPr lang="en-US" sz="1600" i="1" dirty="0" smtClean="0">
                <a:solidFill>
                  <a:srgbClr val="0070C0"/>
                </a:solidFill>
              </a:rPr>
              <a:t>w=2*pi*f;</a:t>
            </a:r>
          </a:p>
          <a:p>
            <a:r>
              <a:rPr lang="en-US" sz="1600" i="1" dirty="0" smtClean="0">
                <a:solidFill>
                  <a:srgbClr val="0070C0"/>
                </a:solidFill>
              </a:rPr>
              <a:t>sum=0</a:t>
            </a:r>
            <a:r>
              <a:rPr lang="en-US" sz="1600" i="1" dirty="0" smtClean="0">
                <a:solidFill>
                  <a:srgbClr val="0070C0"/>
                </a:solidFill>
              </a:rPr>
              <a:t>;</a:t>
            </a:r>
          </a:p>
          <a:p>
            <a:r>
              <a:rPr lang="en-US" sz="1600" i="1" dirty="0" smtClean="0">
                <a:solidFill>
                  <a:srgbClr val="0070C0"/>
                </a:solidFill>
              </a:rPr>
              <a:t>for k = 1:1000</a:t>
            </a:r>
          </a:p>
          <a:p>
            <a:r>
              <a:rPr lang="pl-PL" sz="1600" i="1" dirty="0" smtClean="0">
                <a:solidFill>
                  <a:srgbClr val="0070C0"/>
                </a:solidFill>
              </a:rPr>
              <a:t>sum=sum+(</a:t>
            </a:r>
            <a:r>
              <a:rPr lang="pl-PL" sz="1600" i="1" dirty="0" smtClean="0">
                <a:solidFill>
                  <a:srgbClr val="0070C0"/>
                </a:solidFill>
              </a:rPr>
              <a:t>sin(w*(2*k-1)*t))/(2*k-1);</a:t>
            </a:r>
          </a:p>
          <a:p>
            <a:r>
              <a:rPr lang="en-US" sz="1600" i="1" dirty="0" smtClean="0">
                <a:solidFill>
                  <a:srgbClr val="0070C0"/>
                </a:solidFill>
              </a:rPr>
              <a:t>end</a:t>
            </a:r>
          </a:p>
          <a:p>
            <a:r>
              <a:rPr lang="en-US" sz="1600" i="1" dirty="0" smtClean="0">
                <a:solidFill>
                  <a:srgbClr val="0070C0"/>
                </a:solidFill>
              </a:rPr>
              <a:t>F1=(4*A/pi)*</a:t>
            </a:r>
            <a:r>
              <a:rPr lang="en-US" sz="1600" i="1" dirty="0" smtClean="0">
                <a:solidFill>
                  <a:srgbClr val="0070C0"/>
                </a:solidFill>
              </a:rPr>
              <a:t>sum;</a:t>
            </a:r>
            <a:endParaRPr lang="en-US" sz="1600" i="1" dirty="0" smtClean="0">
              <a:solidFill>
                <a:srgbClr val="0070C0"/>
              </a:solidFill>
            </a:endParaRPr>
          </a:p>
          <a:p>
            <a:r>
              <a:rPr lang="en-US" sz="1600" i="1" dirty="0" smtClean="0">
                <a:solidFill>
                  <a:srgbClr val="0070C0"/>
                </a:solidFill>
              </a:rPr>
              <a:t>plot(t,F1</a:t>
            </a:r>
            <a:r>
              <a:rPr lang="en-US" sz="1600" i="1" dirty="0" smtClean="0">
                <a:solidFill>
                  <a:srgbClr val="0070C0"/>
                </a:solidFill>
              </a:rPr>
              <a:t>);</a:t>
            </a:r>
          </a:p>
          <a:p>
            <a:r>
              <a:rPr lang="en-US" sz="1600" i="1" dirty="0" smtClean="0">
                <a:solidFill>
                  <a:srgbClr val="0070C0"/>
                </a:solidFill>
              </a:rPr>
              <a:t>grid on</a:t>
            </a:r>
            <a:r>
              <a:rPr lang="en-US" sz="1600" i="1" dirty="0" smtClean="0">
                <a:solidFill>
                  <a:srgbClr val="0070C0"/>
                </a:solidFill>
              </a:rPr>
              <a:t>;</a:t>
            </a:r>
            <a:endParaRPr lang="en-US" sz="1600" i="1" dirty="0" smtClean="0">
              <a:solidFill>
                <a:srgbClr val="0070C0"/>
              </a:solidFill>
            </a:endParaRPr>
          </a:p>
        </p:txBody>
      </p:sp>
      <p:sp>
        <p:nvSpPr>
          <p:cNvPr id="18" name="TextBox 17"/>
          <p:cNvSpPr txBox="1"/>
          <p:nvPr/>
        </p:nvSpPr>
        <p:spPr>
          <a:xfrm>
            <a:off x="5814161" y="336427"/>
            <a:ext cx="2749599" cy="461665"/>
          </a:xfrm>
          <a:prstGeom prst="rect">
            <a:avLst/>
          </a:prstGeom>
          <a:noFill/>
        </p:spPr>
        <p:txBody>
          <a:bodyPr wrap="none" rtlCol="0">
            <a:spAutoFit/>
          </a:bodyPr>
          <a:lstStyle/>
          <a:p>
            <a:r>
              <a:rPr lang="en-US" sz="2400" b="1" dirty="0" smtClean="0"/>
              <a:t>MATLAB </a:t>
            </a:r>
            <a:r>
              <a:rPr lang="en-US" sz="2400" b="1" dirty="0" smtClean="0"/>
              <a:t>Output for </a:t>
            </a:r>
            <a:endParaRPr lang="en-US" sz="2400" b="1" dirty="0"/>
          </a:p>
        </p:txBody>
      </p:sp>
      <p:sp>
        <p:nvSpPr>
          <p:cNvPr id="22" name="TextBox 21"/>
          <p:cNvSpPr txBox="1"/>
          <p:nvPr/>
        </p:nvSpPr>
        <p:spPr>
          <a:xfrm>
            <a:off x="9911730" y="4123428"/>
            <a:ext cx="2081339" cy="369332"/>
          </a:xfrm>
          <a:prstGeom prst="rect">
            <a:avLst/>
          </a:prstGeom>
          <a:noFill/>
          <a:ln>
            <a:solidFill>
              <a:srgbClr val="FF0000"/>
            </a:solidFill>
          </a:ln>
        </p:spPr>
        <p:txBody>
          <a:bodyPr wrap="none" rtlCol="0">
            <a:spAutoFit/>
          </a:bodyPr>
          <a:lstStyle/>
          <a:p>
            <a:r>
              <a:rPr lang="en-US" dirty="0" smtClean="0">
                <a:solidFill>
                  <a:srgbClr val="FF0000"/>
                </a:solidFill>
              </a:rPr>
              <a:t>Gibbs phenomenon</a:t>
            </a:r>
            <a:endParaRPr lang="en-US" dirty="0">
              <a:solidFill>
                <a:srgbClr val="FF0000"/>
              </a:solidFill>
            </a:endParaRPr>
          </a:p>
        </p:txBody>
      </p:sp>
      <p:cxnSp>
        <p:nvCxnSpPr>
          <p:cNvPr id="25" name="Straight Arrow Connector 24"/>
          <p:cNvCxnSpPr>
            <a:endCxn id="32" idx="7"/>
          </p:cNvCxnSpPr>
          <p:nvPr/>
        </p:nvCxnSpPr>
        <p:spPr>
          <a:xfrm rot="10800000" flipV="1">
            <a:off x="9078397" y="4244199"/>
            <a:ext cx="850609" cy="13139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8" name="Picture 3"/>
          <p:cNvPicPr>
            <a:picLocks noChangeAspect="1" noChangeArrowheads="1"/>
          </p:cNvPicPr>
          <p:nvPr/>
        </p:nvPicPr>
        <p:blipFill>
          <a:blip r:embed="rId9" cstate="print"/>
          <a:srcRect/>
          <a:stretch>
            <a:fillRect/>
          </a:stretch>
        </p:blipFill>
        <p:spPr bwMode="auto">
          <a:xfrm>
            <a:off x="2285977" y="144491"/>
            <a:ext cx="2544794" cy="899306"/>
          </a:xfrm>
          <a:prstGeom prst="rect">
            <a:avLst/>
          </a:prstGeom>
          <a:noFill/>
          <a:ln w="9525">
            <a:solidFill>
              <a:srgbClr val="FF0000"/>
            </a:solidFill>
            <a:miter lim="800000"/>
            <a:headEnd/>
            <a:tailEnd/>
          </a:ln>
          <a:effectLst/>
        </p:spPr>
      </p:pic>
      <p:sp>
        <p:nvSpPr>
          <p:cNvPr id="29" name="TextBox 28"/>
          <p:cNvSpPr txBox="1"/>
          <p:nvPr/>
        </p:nvSpPr>
        <p:spPr>
          <a:xfrm>
            <a:off x="431315" y="379563"/>
            <a:ext cx="1539204" cy="369332"/>
          </a:xfrm>
          <a:prstGeom prst="rect">
            <a:avLst/>
          </a:prstGeom>
          <a:noFill/>
          <a:ln>
            <a:solidFill>
              <a:srgbClr val="FF0000"/>
            </a:solidFill>
          </a:ln>
        </p:spPr>
        <p:txBody>
          <a:bodyPr wrap="none" rtlCol="0">
            <a:spAutoFit/>
          </a:bodyPr>
          <a:lstStyle/>
          <a:p>
            <a:r>
              <a:rPr lang="en-US" b="1" dirty="0" smtClean="0"/>
              <a:t>Original signal</a:t>
            </a:r>
            <a:endParaRPr lang="en-US" b="1" dirty="0"/>
          </a:p>
        </p:txBody>
      </p:sp>
      <p:sp>
        <p:nvSpPr>
          <p:cNvPr id="30" name="Right Arrow 29"/>
          <p:cNvSpPr/>
          <p:nvPr/>
        </p:nvSpPr>
        <p:spPr>
          <a:xfrm>
            <a:off x="2018581" y="483079"/>
            <a:ext cx="250166" cy="16390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p:cNvPicPr>
            <a:picLocks noChangeAspect="1" noChangeArrowheads="1"/>
          </p:cNvPicPr>
          <p:nvPr/>
        </p:nvPicPr>
        <p:blipFill>
          <a:blip r:embed="rId10"/>
          <a:srcRect/>
          <a:stretch>
            <a:fillRect/>
          </a:stretch>
        </p:blipFill>
        <p:spPr bwMode="auto">
          <a:xfrm>
            <a:off x="10052649" y="4922448"/>
            <a:ext cx="1894936" cy="1421202"/>
          </a:xfrm>
          <a:prstGeom prst="rect">
            <a:avLst/>
          </a:prstGeom>
          <a:noFill/>
          <a:ln w="9525">
            <a:noFill/>
            <a:miter lim="800000"/>
            <a:headEnd/>
            <a:tailEnd/>
          </a:ln>
          <a:effectLst/>
        </p:spPr>
      </p:pic>
      <p:sp>
        <p:nvSpPr>
          <p:cNvPr id="32" name="Oval 31"/>
          <p:cNvSpPr/>
          <p:nvPr/>
        </p:nvSpPr>
        <p:spPr>
          <a:xfrm>
            <a:off x="8813324" y="4327585"/>
            <a:ext cx="310551" cy="327804"/>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cxnSp>
        <p:nvCxnSpPr>
          <p:cNvPr id="34" name="Straight Arrow Connector 33"/>
          <p:cNvCxnSpPr/>
          <p:nvPr/>
        </p:nvCxnSpPr>
        <p:spPr>
          <a:xfrm>
            <a:off x="9135375" y="4520242"/>
            <a:ext cx="1552755" cy="750498"/>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0489731" y="4615138"/>
            <a:ext cx="959173" cy="369332"/>
          </a:xfrm>
          <a:prstGeom prst="rect">
            <a:avLst/>
          </a:prstGeom>
          <a:noFill/>
          <a:ln>
            <a:solidFill>
              <a:srgbClr val="7030A0"/>
            </a:solidFill>
          </a:ln>
        </p:spPr>
        <p:txBody>
          <a:bodyPr wrap="none" rtlCol="0">
            <a:spAutoFit/>
          </a:bodyPr>
          <a:lstStyle/>
          <a:p>
            <a:r>
              <a:rPr lang="en-US" b="1" dirty="0" smtClean="0">
                <a:solidFill>
                  <a:srgbClr val="7030A0"/>
                </a:solidFill>
              </a:rPr>
              <a:t>Zoom in</a:t>
            </a:r>
            <a:endParaRPr lang="en-US" b="1" dirty="0">
              <a:solidFill>
                <a:srgbClr val="7030A0"/>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srcRect/>
          <a:stretch>
            <a:fillRect/>
          </a:stretch>
        </p:blipFill>
        <p:spPr bwMode="auto">
          <a:xfrm>
            <a:off x="1170432" y="89881"/>
            <a:ext cx="9729215" cy="6561564"/>
          </a:xfrm>
          <a:prstGeom prst="rect">
            <a:avLst/>
          </a:prstGeom>
          <a:noFill/>
          <a:ln w="9525">
            <a:solidFill>
              <a:srgbClr val="FF0000"/>
            </a:solidFill>
            <a:miter lim="800000"/>
            <a:headEnd/>
            <a:tailEnd/>
          </a:ln>
          <a:effectLst/>
        </p:spPr>
      </p:pic>
      <p:sp>
        <p:nvSpPr>
          <p:cNvPr id="6" name="TextBox 5"/>
          <p:cNvSpPr txBox="1"/>
          <p:nvPr/>
        </p:nvSpPr>
        <p:spPr>
          <a:xfrm>
            <a:off x="9545579" y="4572732"/>
            <a:ext cx="2576988" cy="369332"/>
          </a:xfrm>
          <a:prstGeom prst="rect">
            <a:avLst/>
          </a:prstGeom>
          <a:noFill/>
        </p:spPr>
        <p:txBody>
          <a:bodyPr wrap="none" rtlCol="0">
            <a:spAutoFit/>
          </a:bodyPr>
          <a:lstStyle/>
          <a:p>
            <a:r>
              <a:rPr lang="en-US" dirty="0" smtClean="0">
                <a:solidFill>
                  <a:srgbClr val="0070C0"/>
                </a:solidFill>
              </a:rPr>
              <a:t>Ref. W. Stalling,10/e, p.82</a:t>
            </a:r>
            <a:endParaRPr lang="en-US" dirty="0">
              <a:solidFill>
                <a:srgbClr val="0070C0"/>
              </a:solidFill>
            </a:endParaRPr>
          </a:p>
        </p:txBody>
      </p:sp>
      <p:sp>
        <p:nvSpPr>
          <p:cNvPr id="4" name="TextBox 3"/>
          <p:cNvSpPr txBox="1"/>
          <p:nvPr/>
        </p:nvSpPr>
        <p:spPr>
          <a:xfrm>
            <a:off x="60448" y="3864652"/>
            <a:ext cx="2161169" cy="1477328"/>
          </a:xfrm>
          <a:prstGeom prst="rect">
            <a:avLst/>
          </a:prstGeom>
          <a:noFill/>
          <a:ln w="19050">
            <a:solidFill>
              <a:srgbClr val="FF0000"/>
            </a:solidFill>
          </a:ln>
        </p:spPr>
        <p:txBody>
          <a:bodyPr wrap="none" rtlCol="0">
            <a:spAutoFit/>
          </a:bodyPr>
          <a:lstStyle/>
          <a:p>
            <a:r>
              <a:rPr lang="en-US" dirty="0" smtClean="0">
                <a:solidFill>
                  <a:srgbClr val="FF0000"/>
                </a:solidFill>
              </a:rPr>
              <a:t>T=1µs</a:t>
            </a:r>
          </a:p>
          <a:p>
            <a:r>
              <a:rPr lang="en-US" dirty="0" smtClean="0">
                <a:solidFill>
                  <a:srgbClr val="FF0000"/>
                </a:solidFill>
              </a:rPr>
              <a:t>0.5µs</a:t>
            </a:r>
            <a:r>
              <a:rPr lang="en-US" dirty="0" smtClean="0">
                <a:solidFill>
                  <a:srgbClr val="FF0000"/>
                </a:solidFill>
                <a:sym typeface="Wingdings" pitchFamily="2" charset="2"/>
              </a:rPr>
              <a:t></a:t>
            </a:r>
            <a:r>
              <a:rPr lang="en-US" dirty="0" smtClean="0">
                <a:solidFill>
                  <a:srgbClr val="FF0000"/>
                </a:solidFill>
              </a:rPr>
              <a:t> 1 bit</a:t>
            </a:r>
          </a:p>
          <a:p>
            <a:r>
              <a:rPr lang="en-US" dirty="0" smtClean="0">
                <a:solidFill>
                  <a:srgbClr val="FF0000"/>
                </a:solidFill>
              </a:rPr>
              <a:t>1µs</a:t>
            </a:r>
            <a:r>
              <a:rPr lang="en-US" dirty="0" smtClean="0">
                <a:solidFill>
                  <a:srgbClr val="FF0000"/>
                </a:solidFill>
                <a:sym typeface="Wingdings" pitchFamily="2" charset="2"/>
              </a:rPr>
              <a:t></a:t>
            </a:r>
            <a:r>
              <a:rPr lang="en-US" dirty="0" smtClean="0">
                <a:solidFill>
                  <a:srgbClr val="FF0000"/>
                </a:solidFill>
              </a:rPr>
              <a:t> 1/0.5 bit=2 bit</a:t>
            </a:r>
          </a:p>
          <a:p>
            <a:r>
              <a:rPr lang="en-US" dirty="0" smtClean="0">
                <a:solidFill>
                  <a:srgbClr val="FF0000"/>
                </a:solidFill>
              </a:rPr>
              <a:t>1s</a:t>
            </a:r>
            <a:r>
              <a:rPr lang="en-US" dirty="0" smtClean="0">
                <a:solidFill>
                  <a:srgbClr val="FF0000"/>
                </a:solidFill>
                <a:sym typeface="Wingdings" pitchFamily="2" charset="2"/>
              </a:rPr>
              <a:t></a:t>
            </a:r>
            <a:r>
              <a:rPr lang="en-US" dirty="0" smtClean="0">
                <a:solidFill>
                  <a:srgbClr val="FF0000"/>
                </a:solidFill>
              </a:rPr>
              <a:t> 2×10</a:t>
            </a:r>
            <a:r>
              <a:rPr lang="en-US" baseline="30000" dirty="0" smtClean="0">
                <a:solidFill>
                  <a:srgbClr val="FF0000"/>
                </a:solidFill>
              </a:rPr>
              <a:t>6</a:t>
            </a:r>
            <a:r>
              <a:rPr lang="en-US" dirty="0" smtClean="0">
                <a:solidFill>
                  <a:srgbClr val="FF0000"/>
                </a:solidFill>
              </a:rPr>
              <a:t> bits=2Mb</a:t>
            </a:r>
          </a:p>
          <a:p>
            <a:r>
              <a:rPr lang="en-US" dirty="0" smtClean="0">
                <a:solidFill>
                  <a:srgbClr val="FF0000"/>
                </a:solidFill>
              </a:rPr>
              <a:t>Data rate=2Mbps</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1170432" y="466344"/>
            <a:ext cx="9976103" cy="5751576"/>
          </a:xfrm>
          <a:prstGeom prst="rect">
            <a:avLst/>
          </a:prstGeom>
          <a:noFill/>
          <a:ln w="9525">
            <a:solidFill>
              <a:srgbClr val="FF0000"/>
            </a:solidFill>
            <a:miter lim="800000"/>
            <a:headEnd/>
            <a:tailEnd/>
          </a:ln>
          <a:effectLst/>
        </p:spPr>
      </p:pic>
      <p:sp>
        <p:nvSpPr>
          <p:cNvPr id="5" name="TextBox 4"/>
          <p:cNvSpPr txBox="1"/>
          <p:nvPr/>
        </p:nvSpPr>
        <p:spPr>
          <a:xfrm>
            <a:off x="9060947" y="6282660"/>
            <a:ext cx="2576988" cy="369332"/>
          </a:xfrm>
          <a:prstGeom prst="rect">
            <a:avLst/>
          </a:prstGeom>
          <a:noFill/>
        </p:spPr>
        <p:txBody>
          <a:bodyPr wrap="none" rtlCol="0">
            <a:spAutoFit/>
          </a:bodyPr>
          <a:lstStyle/>
          <a:p>
            <a:r>
              <a:rPr lang="en-US" dirty="0" smtClean="0">
                <a:solidFill>
                  <a:srgbClr val="0070C0"/>
                </a:solidFill>
              </a:rPr>
              <a:t>Ref. W. Stalling,10/e, p.82</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2"/>
          <a:srcRect/>
          <a:stretch>
            <a:fillRect/>
          </a:stretch>
        </p:blipFill>
        <p:spPr bwMode="auto">
          <a:xfrm>
            <a:off x="482222" y="3570736"/>
            <a:ext cx="11130657" cy="2766327"/>
          </a:xfrm>
          <a:prstGeom prst="rect">
            <a:avLst/>
          </a:prstGeom>
          <a:noFill/>
          <a:ln w="9525">
            <a:solidFill>
              <a:srgbClr val="00B050"/>
            </a:solidFill>
            <a:miter lim="800000"/>
            <a:headEnd/>
            <a:tailEnd/>
          </a:ln>
          <a:effectLst/>
        </p:spPr>
      </p:pic>
      <p:sp>
        <p:nvSpPr>
          <p:cNvPr id="8" name="TextBox 7"/>
          <p:cNvSpPr txBox="1"/>
          <p:nvPr/>
        </p:nvSpPr>
        <p:spPr>
          <a:xfrm>
            <a:off x="9035891" y="6393132"/>
            <a:ext cx="2576988" cy="369332"/>
          </a:xfrm>
          <a:prstGeom prst="rect">
            <a:avLst/>
          </a:prstGeom>
          <a:noFill/>
        </p:spPr>
        <p:txBody>
          <a:bodyPr wrap="none" rtlCol="0">
            <a:spAutoFit/>
          </a:bodyPr>
          <a:lstStyle/>
          <a:p>
            <a:r>
              <a:rPr lang="en-US" dirty="0" smtClean="0">
                <a:solidFill>
                  <a:srgbClr val="0070C0"/>
                </a:solidFill>
              </a:rPr>
              <a:t>Ref. W. Stalling,10/e, p.83</a:t>
            </a:r>
            <a:endParaRPr lang="en-US" dirty="0">
              <a:solidFill>
                <a:srgbClr val="0070C0"/>
              </a:solidFill>
            </a:endParaRPr>
          </a:p>
        </p:txBody>
      </p:sp>
      <p:sp>
        <p:nvSpPr>
          <p:cNvPr id="2" name="Rectangle 1"/>
          <p:cNvSpPr/>
          <p:nvPr/>
        </p:nvSpPr>
        <p:spPr>
          <a:xfrm>
            <a:off x="468573" y="325155"/>
            <a:ext cx="11130658" cy="3170099"/>
          </a:xfrm>
          <a:prstGeom prst="rect">
            <a:avLst/>
          </a:prstGeom>
          <a:ln>
            <a:solidFill>
              <a:schemeClr val="accent1"/>
            </a:solidFill>
          </a:ln>
        </p:spPr>
        <p:txBody>
          <a:bodyPr wrap="square">
            <a:spAutoFit/>
          </a:bodyPr>
          <a:lstStyle/>
          <a:p>
            <a:pPr marL="342900" indent="-342900" algn="just">
              <a:buFont typeface="Wingdings" panose="05000000000000000000" pitchFamily="2" charset="2"/>
              <a:buChar char="q"/>
            </a:pPr>
            <a:r>
              <a:rPr lang="en-US" sz="2000" dirty="0" smtClean="0">
                <a:solidFill>
                  <a:srgbClr val="242021"/>
                </a:solidFill>
                <a:latin typeface="Arial" panose="020B0604020202020204" pitchFamily="34" charset="0"/>
                <a:cs typeface="Arial" panose="020B0604020202020204" pitchFamily="34" charset="0"/>
              </a:rPr>
              <a:t>Any </a:t>
            </a:r>
            <a:r>
              <a:rPr lang="en-US" sz="2000" dirty="0">
                <a:solidFill>
                  <a:srgbClr val="242021"/>
                </a:solidFill>
                <a:latin typeface="Arial" panose="020B0604020202020204" pitchFamily="34" charset="0"/>
                <a:cs typeface="Arial" panose="020B0604020202020204" pitchFamily="34" charset="0"/>
              </a:rPr>
              <a:t>digital waveform </a:t>
            </a:r>
            <a:r>
              <a:rPr lang="en-US" sz="2000" dirty="0" smtClean="0">
                <a:solidFill>
                  <a:srgbClr val="242021"/>
                </a:solidFill>
                <a:latin typeface="Arial" panose="020B0604020202020204" pitchFamily="34" charset="0"/>
                <a:cs typeface="Arial" panose="020B0604020202020204" pitchFamily="34" charset="0"/>
              </a:rPr>
              <a:t>has </a:t>
            </a:r>
            <a:r>
              <a:rPr lang="en-US" sz="2000" b="1" dirty="0">
                <a:solidFill>
                  <a:srgbClr val="00B050"/>
                </a:solidFill>
                <a:latin typeface="Arial" panose="020B0604020202020204" pitchFamily="34" charset="0"/>
                <a:cs typeface="Arial" panose="020B0604020202020204" pitchFamily="34" charset="0"/>
              </a:rPr>
              <a:t>infinite</a:t>
            </a:r>
            <a:r>
              <a:rPr lang="en-US" sz="2000" dirty="0">
                <a:solidFill>
                  <a:srgbClr val="242021"/>
                </a:solidFill>
                <a:latin typeface="Arial" panose="020B0604020202020204" pitchFamily="34" charset="0"/>
                <a:cs typeface="Arial" panose="020B0604020202020204" pitchFamily="34" charset="0"/>
              </a:rPr>
              <a:t> </a:t>
            </a:r>
            <a:r>
              <a:rPr lang="en-US" sz="2000" dirty="0" smtClean="0">
                <a:solidFill>
                  <a:srgbClr val="242021"/>
                </a:solidFill>
                <a:latin typeface="Arial" panose="020B0604020202020204" pitchFamily="34" charset="0"/>
                <a:cs typeface="Arial" panose="020B0604020202020204" pitchFamily="34" charset="0"/>
              </a:rPr>
              <a:t>bandwidth. But channel/medium’s bandwidth is </a:t>
            </a:r>
            <a:r>
              <a:rPr lang="en-US" sz="2000" b="1" dirty="0" smtClean="0">
                <a:solidFill>
                  <a:srgbClr val="FF0000"/>
                </a:solidFill>
                <a:latin typeface="Arial" panose="020B0604020202020204" pitchFamily="34" charset="0"/>
                <a:cs typeface="Arial" panose="020B0604020202020204" pitchFamily="34" charset="0"/>
              </a:rPr>
              <a:t>finite.</a:t>
            </a:r>
          </a:p>
          <a:p>
            <a:pPr marL="342900" indent="-342900" algn="just">
              <a:buFont typeface="Wingdings" panose="05000000000000000000" pitchFamily="2" charset="2"/>
              <a:buChar char="q"/>
            </a:pPr>
            <a:r>
              <a:rPr lang="en-US" sz="2000" dirty="0" smtClean="0">
                <a:latin typeface="Arial" panose="020B0604020202020204" pitchFamily="34" charset="0"/>
                <a:cs typeface="Arial" panose="020B0604020202020204" pitchFamily="34" charset="0"/>
              </a:rPr>
              <a:t>For </a:t>
            </a:r>
            <a:r>
              <a:rPr lang="en-US" sz="2000" dirty="0">
                <a:latin typeface="Arial" panose="020B0604020202020204" pitchFamily="34" charset="0"/>
                <a:cs typeface="Arial" panose="020B0604020202020204" pitchFamily="34" charset="0"/>
              </a:rPr>
              <a:t>any given medium, the </a:t>
            </a:r>
            <a:r>
              <a:rPr lang="en-US" sz="2000" b="1" dirty="0" smtClean="0">
                <a:solidFill>
                  <a:srgbClr val="00B0F0"/>
                </a:solidFill>
                <a:latin typeface="Arial" panose="020B0604020202020204" pitchFamily="34" charset="0"/>
                <a:cs typeface="Arial" panose="020B0604020202020204" pitchFamily="34" charset="0"/>
              </a:rPr>
              <a:t>greater the </a:t>
            </a:r>
            <a:r>
              <a:rPr lang="en-US" sz="2000" b="1" dirty="0">
                <a:solidFill>
                  <a:srgbClr val="00B0F0"/>
                </a:solidFill>
                <a:latin typeface="Arial" panose="020B0604020202020204" pitchFamily="34" charset="0"/>
                <a:cs typeface="Arial" panose="020B0604020202020204" pitchFamily="34" charset="0"/>
              </a:rPr>
              <a:t>bandwidth</a:t>
            </a:r>
            <a:r>
              <a:rPr lang="en-US" sz="2000" dirty="0">
                <a:solidFill>
                  <a:srgbClr val="00B0F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transmitted, the </a:t>
            </a:r>
            <a:r>
              <a:rPr lang="en-US" sz="2000" b="1" dirty="0">
                <a:solidFill>
                  <a:srgbClr val="C00000"/>
                </a:solidFill>
                <a:latin typeface="Arial" panose="020B0604020202020204" pitchFamily="34" charset="0"/>
                <a:cs typeface="Arial" panose="020B0604020202020204" pitchFamily="34" charset="0"/>
              </a:rPr>
              <a:t>greater the cost</a:t>
            </a:r>
            <a:r>
              <a:rPr lang="en-US" sz="2000" b="1" dirty="0" smtClean="0">
                <a:solidFill>
                  <a:srgbClr val="C00000"/>
                </a:solidFill>
                <a:latin typeface="Arial" panose="020B0604020202020204" pitchFamily="34" charset="0"/>
                <a:cs typeface="Arial" panose="020B0604020202020204" pitchFamily="34" charset="0"/>
              </a:rPr>
              <a:t>.</a:t>
            </a:r>
          </a:p>
          <a:p>
            <a:pPr algn="just"/>
            <a:r>
              <a:rPr lang="en-US" sz="2000" dirty="0" smtClean="0">
                <a:latin typeface="Arial" panose="020B0604020202020204" pitchFamily="34" charset="0"/>
                <a:cs typeface="Arial" panose="020B0604020202020204" pitchFamily="34" charset="0"/>
              </a:rPr>
              <a:t>Therefore, </a:t>
            </a:r>
            <a:r>
              <a:rPr lang="en-US" sz="2000" b="1" dirty="0" smtClean="0">
                <a:solidFill>
                  <a:srgbClr val="FF0000"/>
                </a:solidFill>
                <a:latin typeface="Arial" panose="020B0604020202020204" pitchFamily="34" charset="0"/>
                <a:cs typeface="Arial" panose="020B0604020202020204" pitchFamily="34" charset="0"/>
              </a:rPr>
              <a:t>Economic</a:t>
            </a:r>
            <a:r>
              <a:rPr lang="en-US" sz="2000" dirty="0" smtClean="0">
                <a:solidFill>
                  <a:srgbClr val="FF0000"/>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and </a:t>
            </a:r>
            <a:r>
              <a:rPr lang="en-US" sz="2000" b="1" dirty="0">
                <a:solidFill>
                  <a:srgbClr val="FF0000"/>
                </a:solidFill>
                <a:latin typeface="Arial" panose="020B0604020202020204" pitchFamily="34" charset="0"/>
                <a:cs typeface="Arial" panose="020B0604020202020204" pitchFamily="34" charset="0"/>
              </a:rPr>
              <a:t>practical </a:t>
            </a:r>
            <a:r>
              <a:rPr lang="en-US" sz="2000" dirty="0">
                <a:latin typeface="Arial" panose="020B0604020202020204" pitchFamily="34" charset="0"/>
                <a:cs typeface="Arial" panose="020B0604020202020204" pitchFamily="34" charset="0"/>
              </a:rPr>
              <a:t>reasons dictate that digital information be approximated by a signal </a:t>
            </a:r>
            <a:r>
              <a:rPr lang="en-US" sz="2000" dirty="0" smtClean="0">
                <a:latin typeface="Arial" panose="020B0604020202020204" pitchFamily="34" charset="0"/>
                <a:cs typeface="Arial" panose="020B0604020202020204" pitchFamily="34" charset="0"/>
              </a:rPr>
              <a:t>of </a:t>
            </a:r>
            <a:r>
              <a:rPr lang="en-US" sz="2000" b="1" dirty="0" smtClean="0">
                <a:solidFill>
                  <a:srgbClr val="00B050"/>
                </a:solidFill>
                <a:latin typeface="Arial" panose="020B0604020202020204" pitchFamily="34" charset="0"/>
                <a:cs typeface="Arial" panose="020B0604020202020204" pitchFamily="34" charset="0"/>
              </a:rPr>
              <a:t>limited bandwidth. </a:t>
            </a:r>
          </a:p>
          <a:p>
            <a:pPr algn="just"/>
            <a:endParaRPr lang="en-US" sz="2000" b="1" dirty="0" smtClean="0">
              <a:solidFill>
                <a:srgbClr val="00B050"/>
              </a:solidFill>
              <a:latin typeface="Arial" panose="020B0604020202020204" pitchFamily="34" charset="0"/>
              <a:cs typeface="Arial" panose="020B0604020202020204" pitchFamily="34" charset="0"/>
            </a:endParaRPr>
          </a:p>
          <a:p>
            <a:pPr algn="just"/>
            <a:r>
              <a:rPr lang="en-US" sz="2000" b="1" i="1" dirty="0" smtClean="0">
                <a:latin typeface="Arial" panose="020B0604020202020204" pitchFamily="34" charset="0"/>
                <a:cs typeface="Arial" panose="020B0604020202020204" pitchFamily="34" charset="0"/>
              </a:rPr>
              <a:t>Negative effect of limiting the signal bandwidth:</a:t>
            </a:r>
          </a:p>
          <a:p>
            <a:pPr marL="342900" indent="-342900" algn="just">
              <a:buFont typeface="Wingdings" panose="05000000000000000000" pitchFamily="2" charset="2"/>
              <a:buChar char="q"/>
            </a:pPr>
            <a:r>
              <a:rPr lang="en-US" sz="2000" dirty="0">
                <a:latin typeface="Arial" panose="020B0604020202020204" pitchFamily="34" charset="0"/>
                <a:cs typeface="Arial" panose="020B0604020202020204" pitchFamily="34" charset="0"/>
              </a:rPr>
              <a:t>limiting the bandwidth creates </a:t>
            </a:r>
            <a:r>
              <a:rPr lang="en-US" sz="2000" b="1" dirty="0" smtClean="0">
                <a:solidFill>
                  <a:srgbClr val="FF0000"/>
                </a:solidFill>
                <a:latin typeface="Arial" panose="020B0604020202020204" pitchFamily="34" charset="0"/>
                <a:cs typeface="Arial" panose="020B0604020202020204" pitchFamily="34" charset="0"/>
              </a:rPr>
              <a:t>distortions</a:t>
            </a:r>
            <a:r>
              <a:rPr lang="en-US" sz="2000" dirty="0" smtClean="0">
                <a:latin typeface="Arial" panose="020B0604020202020204" pitchFamily="34" charset="0"/>
                <a:cs typeface="Arial" panose="020B0604020202020204" pitchFamily="34" charset="0"/>
              </a:rPr>
              <a:t>, which </a:t>
            </a:r>
            <a:r>
              <a:rPr lang="en-US" sz="2000" dirty="0">
                <a:latin typeface="Arial" panose="020B0604020202020204" pitchFamily="34" charset="0"/>
                <a:cs typeface="Arial" panose="020B0604020202020204" pitchFamily="34" charset="0"/>
              </a:rPr>
              <a:t>makes the task of interpreting the received signal more difficult</a:t>
            </a:r>
            <a:r>
              <a:rPr lang="en-US" sz="2000" dirty="0" smtClean="0">
                <a:latin typeface="Arial" panose="020B0604020202020204" pitchFamily="34" charset="0"/>
                <a:cs typeface="Arial" panose="020B0604020202020204" pitchFamily="34" charset="0"/>
              </a:rPr>
              <a:t>.</a:t>
            </a:r>
          </a:p>
          <a:p>
            <a:pPr marL="342900" indent="-342900" algn="just">
              <a:buFont typeface="Wingdings" panose="05000000000000000000" pitchFamily="2" charset="2"/>
              <a:buChar char="q"/>
            </a:pPr>
            <a:r>
              <a:rPr lang="en-US" sz="2000" dirty="0" smtClean="0">
                <a:latin typeface="Arial" panose="020B0604020202020204" pitchFamily="34" charset="0"/>
                <a:cs typeface="Arial" panose="020B0604020202020204" pitchFamily="34" charset="0"/>
              </a:rPr>
              <a:t> The more limited </a:t>
            </a:r>
            <a:r>
              <a:rPr lang="en-US" sz="2000" dirty="0">
                <a:latin typeface="Arial" panose="020B0604020202020204" pitchFamily="34" charset="0"/>
                <a:cs typeface="Arial" panose="020B0604020202020204" pitchFamily="34" charset="0"/>
              </a:rPr>
              <a:t>the bandwidth, the greater the distortion, and the greater the potential </a:t>
            </a:r>
            <a:r>
              <a:rPr lang="en-US" sz="2000" dirty="0" smtClean="0">
                <a:latin typeface="Arial" panose="020B0604020202020204" pitchFamily="34" charset="0"/>
                <a:cs typeface="Arial" panose="020B0604020202020204" pitchFamily="34" charset="0"/>
              </a:rPr>
              <a:t>for error </a:t>
            </a:r>
            <a:r>
              <a:rPr lang="en-US" sz="2000" dirty="0">
                <a:latin typeface="Arial" panose="020B0604020202020204" pitchFamily="34" charset="0"/>
                <a:cs typeface="Arial" panose="020B0604020202020204" pitchFamily="34" charset="0"/>
              </a:rPr>
              <a:t>by the </a:t>
            </a:r>
            <a:r>
              <a:rPr lang="en-US" sz="2000" dirty="0" smtClean="0">
                <a:latin typeface="Arial" panose="020B0604020202020204" pitchFamily="34" charset="0"/>
                <a:cs typeface="Arial" panose="020B0604020202020204" pitchFamily="34" charset="0"/>
              </a:rPr>
              <a:t>receiver. i.e.,</a:t>
            </a:r>
            <a:r>
              <a:rPr lang="en-US" sz="2000" b="1" dirty="0" smtClean="0">
                <a:solidFill>
                  <a:srgbClr val="00B0F0"/>
                </a:solidFill>
                <a:latin typeface="Arial" panose="020B0604020202020204" pitchFamily="34" charset="0"/>
                <a:cs typeface="Arial" panose="020B0604020202020204" pitchFamily="34" charset="0"/>
              </a:rPr>
              <a:t> BER </a:t>
            </a:r>
            <a:r>
              <a:rPr lang="en-US" sz="2000" dirty="0" smtClean="0">
                <a:latin typeface="Arial" panose="020B0604020202020204" pitchFamily="34" charset="0"/>
                <a:cs typeface="Arial" panose="020B0604020202020204" pitchFamily="34" charset="0"/>
              </a:rPr>
              <a:t>will increase.      </a:t>
            </a:r>
            <a:r>
              <a:rPr lang="en-US" sz="2000" dirty="0" smtClean="0">
                <a:solidFill>
                  <a:srgbClr val="00B0F0"/>
                </a:solidFill>
                <a:latin typeface="Arial" panose="020B0604020202020204" pitchFamily="34" charset="0"/>
                <a:cs typeface="Arial" panose="020B0604020202020204" pitchFamily="34" charset="0"/>
              </a:rPr>
              <a:t>[BER=bit-error rate </a:t>
            </a:r>
            <a:r>
              <a:rPr lang="en-US" sz="2000" dirty="0" smtClean="0">
                <a:latin typeface="Arial" panose="020B0604020202020204" pitchFamily="34" charset="0"/>
                <a:cs typeface="Arial" panose="020B0604020202020204" pitchFamily="34" charset="0"/>
              </a:rPr>
              <a:t>or</a:t>
            </a:r>
            <a:r>
              <a:rPr lang="en-US" sz="2000" dirty="0" smtClean="0">
                <a:solidFill>
                  <a:srgbClr val="00B0F0"/>
                </a:solidFill>
                <a:latin typeface="Arial" panose="020B0604020202020204" pitchFamily="34" charset="0"/>
                <a:cs typeface="Arial" panose="020B0604020202020204" pitchFamily="34" charset="0"/>
              </a:rPr>
              <a:t> probability of bit error]</a:t>
            </a:r>
            <a:endParaRPr lang="en-US" sz="2000" dirty="0">
              <a:solidFill>
                <a:srgbClr val="00B0F0"/>
              </a:solidFill>
              <a:latin typeface="Arial" panose="020B0604020202020204" pitchFamily="34" charset="0"/>
              <a:cs typeface="Arial" panose="020B0604020202020204" pitchFamily="34" charset="0"/>
            </a:endParaRPr>
          </a:p>
        </p:txBody>
      </p:sp>
      <p:sp>
        <p:nvSpPr>
          <p:cNvPr id="5" name="Rectangle 4"/>
          <p:cNvSpPr/>
          <p:nvPr/>
        </p:nvSpPr>
        <p:spPr>
          <a:xfrm>
            <a:off x="482222" y="5691116"/>
            <a:ext cx="11117009" cy="6459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871045" y="4408227"/>
            <a:ext cx="968991" cy="3821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75009" y="4763069"/>
            <a:ext cx="1050878" cy="3411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600837" y="308008"/>
            <a:ext cx="5516499" cy="4877184"/>
          </a:xfrm>
          <a:prstGeom prst="rect">
            <a:avLst/>
          </a:prstGeom>
          <a:noFill/>
          <a:ln w="9525">
            <a:solidFill>
              <a:srgbClr val="FF0000"/>
            </a:solid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6217793" y="288758"/>
            <a:ext cx="5645150" cy="4910082"/>
          </a:xfrm>
          <a:prstGeom prst="rect">
            <a:avLst/>
          </a:prstGeom>
          <a:noFill/>
          <a:ln w="9525">
            <a:solidFill>
              <a:srgbClr val="FF0000"/>
            </a:solidFill>
            <a:miter lim="800000"/>
            <a:headEnd/>
            <a:tailEnd/>
          </a:ln>
          <a:effectLst/>
        </p:spPr>
      </p:pic>
      <p:pic>
        <p:nvPicPr>
          <p:cNvPr id="9220" name="Picture 4"/>
          <p:cNvPicPr>
            <a:picLocks noChangeAspect="1" noChangeArrowheads="1"/>
          </p:cNvPicPr>
          <p:nvPr/>
        </p:nvPicPr>
        <p:blipFill>
          <a:blip r:embed="rId4"/>
          <a:srcRect/>
          <a:stretch>
            <a:fillRect/>
          </a:stretch>
        </p:blipFill>
        <p:spPr bwMode="auto">
          <a:xfrm>
            <a:off x="434736" y="5350506"/>
            <a:ext cx="6126480" cy="281150"/>
          </a:xfrm>
          <a:prstGeom prst="rect">
            <a:avLst/>
          </a:prstGeom>
          <a:noFill/>
          <a:ln w="9525">
            <a:noFill/>
            <a:miter lim="800000"/>
            <a:headEnd/>
            <a:tailEnd/>
          </a:ln>
          <a:effectLst/>
        </p:spPr>
      </p:pic>
      <p:sp>
        <p:nvSpPr>
          <p:cNvPr id="7" name="TextBox 6"/>
          <p:cNvSpPr txBox="1"/>
          <p:nvPr/>
        </p:nvSpPr>
        <p:spPr>
          <a:xfrm>
            <a:off x="9291368" y="5246689"/>
            <a:ext cx="2576988" cy="369332"/>
          </a:xfrm>
          <a:prstGeom prst="rect">
            <a:avLst/>
          </a:prstGeom>
          <a:noFill/>
        </p:spPr>
        <p:txBody>
          <a:bodyPr wrap="none" rtlCol="0">
            <a:spAutoFit/>
          </a:bodyPr>
          <a:lstStyle/>
          <a:p>
            <a:r>
              <a:rPr lang="en-US" dirty="0" smtClean="0">
                <a:solidFill>
                  <a:srgbClr val="0070C0"/>
                </a:solidFill>
              </a:rPr>
              <a:t>Ref. W. Stalling,10/e, p.83</a:t>
            </a:r>
            <a:endParaRPr lang="en-US" dirty="0">
              <a:solidFill>
                <a:srgbClr val="0070C0"/>
              </a:solidFill>
            </a:endParaRPr>
          </a:p>
        </p:txBody>
      </p:sp>
      <p:sp>
        <p:nvSpPr>
          <p:cNvPr id="2" name="TextBox 1"/>
          <p:cNvSpPr txBox="1"/>
          <p:nvPr/>
        </p:nvSpPr>
        <p:spPr>
          <a:xfrm>
            <a:off x="479987" y="5606047"/>
            <a:ext cx="11631326" cy="1200329"/>
          </a:xfrm>
          <a:prstGeom prst="rect">
            <a:avLst/>
          </a:prstGeom>
          <a:noFill/>
        </p:spPr>
        <p:txBody>
          <a:bodyPr wrap="none" rtlCol="0">
            <a:spAutoFit/>
          </a:bodyPr>
          <a:lstStyle/>
          <a:p>
            <a:pPr marL="342900" indent="-342900">
              <a:buFont typeface="Wingdings" panose="05000000000000000000" pitchFamily="2" charset="2"/>
              <a:buChar char="q"/>
            </a:pPr>
            <a:r>
              <a:rPr lang="en-US" dirty="0" smtClean="0">
                <a:solidFill>
                  <a:srgbClr val="7030A0"/>
                </a:solidFill>
              </a:rPr>
              <a:t>If we want to send data at higher speed, greater bandwidth will be required for transmission.</a:t>
            </a:r>
          </a:p>
          <a:p>
            <a:pPr marL="342900" indent="-342900">
              <a:buFont typeface="Wingdings" panose="05000000000000000000" pitchFamily="2" charset="2"/>
              <a:buChar char="q"/>
            </a:pPr>
            <a:r>
              <a:rPr lang="en-US" dirty="0" smtClean="0">
                <a:solidFill>
                  <a:srgbClr val="7030A0"/>
                </a:solidFill>
              </a:rPr>
              <a:t>The </a:t>
            </a:r>
            <a:r>
              <a:rPr lang="en-US" dirty="0">
                <a:solidFill>
                  <a:srgbClr val="7030A0"/>
                </a:solidFill>
              </a:rPr>
              <a:t>greater the bandwidth of a transmission system, the higher the data rate that can be transmitted over that system</a:t>
            </a:r>
            <a:r>
              <a:rPr lang="en-US" dirty="0" smtClean="0">
                <a:solidFill>
                  <a:srgbClr val="7030A0"/>
                </a:solidFill>
              </a:rPr>
              <a:t>.</a:t>
            </a:r>
          </a:p>
          <a:p>
            <a:pPr marL="285750" indent="-285750">
              <a:buFont typeface="Wingdings" panose="05000000000000000000" pitchFamily="2" charset="2"/>
              <a:buChar char="q"/>
            </a:pPr>
            <a:r>
              <a:rPr lang="en-US" dirty="0">
                <a:solidFill>
                  <a:srgbClr val="7030A0"/>
                </a:solidFill>
              </a:rPr>
              <a:t> For a data rate of </a:t>
            </a:r>
            <a:r>
              <a:rPr lang="en-US" b="1" dirty="0">
                <a:solidFill>
                  <a:srgbClr val="00B050"/>
                </a:solidFill>
              </a:rPr>
              <a:t>2 kbps </a:t>
            </a:r>
            <a:r>
              <a:rPr lang="en-US" dirty="0">
                <a:solidFill>
                  <a:srgbClr val="7030A0"/>
                </a:solidFill>
              </a:rPr>
              <a:t>, 2×2=</a:t>
            </a:r>
            <a:r>
              <a:rPr lang="en-US" b="1" dirty="0">
                <a:solidFill>
                  <a:srgbClr val="FF0000"/>
                </a:solidFill>
              </a:rPr>
              <a:t>4kHz</a:t>
            </a:r>
            <a:r>
              <a:rPr lang="en-US" b="1" dirty="0">
                <a:solidFill>
                  <a:srgbClr val="7030A0"/>
                </a:solidFill>
              </a:rPr>
              <a:t> </a:t>
            </a:r>
            <a:r>
              <a:rPr lang="en-US" dirty="0">
                <a:solidFill>
                  <a:srgbClr val="7030A0"/>
                </a:solidFill>
              </a:rPr>
              <a:t>bandwidth is required for faithful transmissions. </a:t>
            </a:r>
          </a:p>
          <a:p>
            <a:pPr marL="285750" indent="-285750">
              <a:buFont typeface="Wingdings" panose="05000000000000000000" pitchFamily="2" charset="2"/>
              <a:buChar char="q"/>
            </a:pPr>
            <a:r>
              <a:rPr lang="en-US" dirty="0">
                <a:solidFill>
                  <a:srgbClr val="7030A0"/>
                </a:solidFill>
              </a:rPr>
              <a:t> If the noise is not severe, less BW can do the same job</a:t>
            </a:r>
            <a:r>
              <a:rPr lang="en-US" dirty="0" smtClean="0">
                <a:solidFill>
                  <a:srgbClr val="7030A0"/>
                </a:solidFill>
              </a:rPr>
              <a:t>.</a:t>
            </a:r>
            <a:endParaRPr lang="en-US" dirty="0">
              <a:solidFill>
                <a:srgbClr val="7030A0"/>
              </a:solidFill>
            </a:endParaRPr>
          </a:p>
        </p:txBody>
      </p:sp>
      <p:cxnSp>
        <p:nvCxnSpPr>
          <p:cNvPr id="5" name="Straight Arrow Connector 4"/>
          <p:cNvCxnSpPr/>
          <p:nvPr/>
        </p:nvCxnSpPr>
        <p:spPr>
          <a:xfrm flipV="1">
            <a:off x="8737451" y="5030924"/>
            <a:ext cx="209894" cy="12618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907442" y="3481665"/>
            <a:ext cx="2729552" cy="30985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075967" y="2656046"/>
            <a:ext cx="561027" cy="14498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42410" y="263305"/>
            <a:ext cx="6472093" cy="707886"/>
          </a:xfrm>
          <a:prstGeom prst="rect">
            <a:avLst/>
          </a:prstGeom>
          <a:ln>
            <a:solidFill>
              <a:srgbClr val="C00000"/>
            </a:solidFill>
          </a:ln>
        </p:spPr>
        <p:txBody>
          <a:bodyPr wrap="none">
            <a:spAutoFit/>
          </a:bodyPr>
          <a:lstStyle/>
          <a:p>
            <a:pPr>
              <a:defRPr/>
            </a:pPr>
            <a:r>
              <a:rPr lang="en-US" sz="4000" b="1" dirty="0" smtClean="0">
                <a:effectLst>
                  <a:outerShdw blurRad="38100" dist="38100" dir="2700000" algn="tl">
                    <a:srgbClr val="C0C0C0"/>
                  </a:outerShdw>
                </a:effectLst>
                <a:cs typeface="Arial" panose="020B0604020202020204" pitchFamily="34" charset="0"/>
              </a:rPr>
              <a:t>TRANSMISSION </a:t>
            </a:r>
            <a:r>
              <a:rPr lang="en-US" sz="4000" b="1" dirty="0">
                <a:effectLst>
                  <a:outerShdw blurRad="38100" dist="38100" dir="2700000" algn="tl">
                    <a:srgbClr val="C0C0C0"/>
                  </a:outerShdw>
                </a:effectLst>
                <a:cs typeface="Arial" panose="020B0604020202020204" pitchFamily="34" charset="0"/>
              </a:rPr>
              <a:t>IMPAIRMENT</a:t>
            </a:r>
          </a:p>
        </p:txBody>
      </p:sp>
      <p:sp>
        <p:nvSpPr>
          <p:cNvPr id="3" name="Rectangle 2"/>
          <p:cNvSpPr/>
          <p:nvPr/>
        </p:nvSpPr>
        <p:spPr>
          <a:xfrm>
            <a:off x="741528" y="1160595"/>
            <a:ext cx="10708943" cy="2123658"/>
          </a:xfrm>
          <a:prstGeom prst="rect">
            <a:avLst/>
          </a:prstGeom>
          <a:ln>
            <a:solidFill>
              <a:srgbClr val="C00000"/>
            </a:solidFill>
          </a:ln>
        </p:spPr>
        <p:txBody>
          <a:bodyPr wrap="square">
            <a:spAutoFit/>
          </a:bodyPr>
          <a:lstStyle/>
          <a:p>
            <a:pPr marL="342900" indent="-342900" algn="just">
              <a:buFont typeface="Wingdings" panose="05000000000000000000" pitchFamily="2" charset="2"/>
              <a:buChar char="q"/>
              <a:defRPr/>
            </a:pPr>
            <a:r>
              <a:rPr lang="en-US" sz="2200" dirty="0"/>
              <a:t>Signals travel through transmission media, which are not </a:t>
            </a:r>
            <a:r>
              <a:rPr lang="en-US" sz="2200" dirty="0" smtClean="0"/>
              <a:t>perfect. </a:t>
            </a:r>
            <a:r>
              <a:rPr lang="en-US" sz="2200" dirty="0"/>
              <a:t>The </a:t>
            </a:r>
            <a:r>
              <a:rPr lang="en-US" sz="2200" dirty="0" smtClean="0"/>
              <a:t>imperfection </a:t>
            </a:r>
            <a:r>
              <a:rPr lang="en-US" sz="2200" dirty="0"/>
              <a:t>causes</a:t>
            </a:r>
            <a:br>
              <a:rPr lang="en-US" sz="2200" dirty="0"/>
            </a:br>
            <a:r>
              <a:rPr lang="en-US" sz="2200" dirty="0"/>
              <a:t>signal impairment. This means that the signal at the beginning of the medium is not the</a:t>
            </a:r>
            <a:br>
              <a:rPr lang="en-US" sz="2200" dirty="0"/>
            </a:br>
            <a:r>
              <a:rPr lang="en-US" sz="2200" dirty="0"/>
              <a:t>same as the signal at the end of the medium. What is sent is not what is received</a:t>
            </a:r>
            <a:r>
              <a:rPr lang="en-US" sz="2200" dirty="0" smtClean="0"/>
              <a:t>.</a:t>
            </a:r>
          </a:p>
          <a:p>
            <a:pPr marL="342900" indent="-342900">
              <a:buFont typeface="Wingdings" panose="05000000000000000000" pitchFamily="2" charset="2"/>
              <a:buChar char="q"/>
              <a:defRPr/>
            </a:pPr>
            <a:r>
              <a:rPr lang="en-US" sz="2200" dirty="0" smtClean="0"/>
              <a:t> Three causes </a:t>
            </a:r>
            <a:r>
              <a:rPr lang="en-US" sz="2200" dirty="0"/>
              <a:t>of impairment are </a:t>
            </a:r>
            <a:r>
              <a:rPr lang="en-US" sz="2200" b="1" dirty="0">
                <a:solidFill>
                  <a:srgbClr val="FF0000"/>
                </a:solidFill>
              </a:rPr>
              <a:t>attenuation</a:t>
            </a:r>
            <a:r>
              <a:rPr lang="en-US" sz="2200" dirty="0"/>
              <a:t>, </a:t>
            </a:r>
            <a:r>
              <a:rPr lang="en-US" sz="2200" b="1" dirty="0">
                <a:solidFill>
                  <a:srgbClr val="FF0000"/>
                </a:solidFill>
              </a:rPr>
              <a:t>distortion</a:t>
            </a:r>
            <a:r>
              <a:rPr lang="en-US" sz="2200" dirty="0"/>
              <a:t>, and </a:t>
            </a:r>
            <a:r>
              <a:rPr lang="en-US" sz="2200" b="1" dirty="0" smtClean="0">
                <a:solidFill>
                  <a:srgbClr val="FF0000"/>
                </a:solidFill>
              </a:rPr>
              <a:t>noise</a:t>
            </a:r>
            <a:r>
              <a:rPr lang="en-US" sz="2200" b="1" dirty="0" smtClean="0"/>
              <a:t>.</a:t>
            </a:r>
          </a:p>
          <a:p>
            <a:pPr marL="342900" indent="-342900">
              <a:buFont typeface="Wingdings" panose="05000000000000000000" pitchFamily="2" charset="2"/>
              <a:buChar char="q"/>
              <a:defRPr/>
            </a:pPr>
            <a:r>
              <a:rPr lang="en-US" sz="2200" dirty="0" smtClean="0"/>
              <a:t> For </a:t>
            </a:r>
            <a:r>
              <a:rPr lang="en-US" sz="2200" dirty="0"/>
              <a:t>digital signals, bit errors may be introduced, such that a binary </a:t>
            </a:r>
            <a:r>
              <a:rPr lang="en-US" sz="2200" dirty="0" smtClean="0"/>
              <a:t>1 is </a:t>
            </a:r>
            <a:r>
              <a:rPr lang="en-US" sz="2200" dirty="0"/>
              <a:t>transformed into a binary </a:t>
            </a:r>
            <a:r>
              <a:rPr lang="en-US" sz="2200" dirty="0" smtClean="0"/>
              <a:t>0 or </a:t>
            </a:r>
            <a:r>
              <a:rPr lang="en-US" sz="2200" dirty="0"/>
              <a:t>vice </a:t>
            </a:r>
            <a:r>
              <a:rPr lang="en-US" sz="2200" dirty="0" smtClean="0"/>
              <a:t>versa</a:t>
            </a:r>
            <a:r>
              <a:rPr lang="en-US" sz="2200" dirty="0"/>
              <a:t> </a:t>
            </a:r>
            <a:r>
              <a:rPr lang="en-US" sz="2200" dirty="0" smtClean="0"/>
              <a:t>due to these impairments.</a:t>
            </a:r>
            <a:endParaRPr lang="en-US" sz="2200" dirty="0">
              <a:effectLst>
                <a:outerShdw blurRad="38100" dist="38100" dir="2700000" algn="tl">
                  <a:srgbClr val="C0C0C0"/>
                </a:outerShdw>
              </a:effectLst>
            </a:endParaRPr>
          </a:p>
        </p:txBody>
      </p:sp>
      <p:pic>
        <p:nvPicPr>
          <p:cNvPr id="7" name="Picture 6"/>
          <p:cNvPicPr>
            <a:picLocks noChangeAspect="1"/>
          </p:cNvPicPr>
          <p:nvPr/>
        </p:nvPicPr>
        <p:blipFill>
          <a:blip r:embed="rId2"/>
          <a:stretch>
            <a:fillRect/>
          </a:stretch>
        </p:blipFill>
        <p:spPr>
          <a:xfrm>
            <a:off x="2584398" y="3452531"/>
            <a:ext cx="7023201" cy="2219136"/>
          </a:xfrm>
          <a:prstGeom prst="rect">
            <a:avLst/>
          </a:prstGeom>
        </p:spPr>
      </p:pic>
      <p:sp>
        <p:nvSpPr>
          <p:cNvPr id="9" name="TextBox 8"/>
          <p:cNvSpPr txBox="1"/>
          <p:nvPr/>
        </p:nvSpPr>
        <p:spPr>
          <a:xfrm>
            <a:off x="9127595" y="6242975"/>
            <a:ext cx="2829942" cy="369332"/>
          </a:xfrm>
          <a:prstGeom prst="rect">
            <a:avLst/>
          </a:prstGeom>
          <a:noFill/>
        </p:spPr>
        <p:txBody>
          <a:bodyPr wrap="none" rtlCol="0">
            <a:spAutoFit/>
          </a:bodyPr>
          <a:lstStyle/>
          <a:p>
            <a:r>
              <a:rPr lang="en-US" dirty="0" smtClean="0">
                <a:solidFill>
                  <a:srgbClr val="0070C0"/>
                </a:solidFill>
              </a:rPr>
              <a:t>Ref. B. A. Forouzan,5/e, p.77</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19368" y="3353089"/>
            <a:ext cx="8243248" cy="2889886"/>
          </a:xfrm>
          <a:prstGeom prst="rect">
            <a:avLst/>
          </a:prstGeom>
          <a:noFill/>
          <a:ln w="9525">
            <a:solidFill>
              <a:srgbClr val="C00000"/>
            </a:solidFill>
            <a:miter lim="800000"/>
            <a:headEnd/>
            <a:tailEnd/>
          </a:ln>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454925" y="241900"/>
            <a:ext cx="2479345" cy="584775"/>
          </a:xfrm>
          <a:prstGeom prst="rect">
            <a:avLst/>
          </a:prstGeom>
          <a:ln>
            <a:solidFill>
              <a:srgbClr val="C00000"/>
            </a:solidFill>
          </a:ln>
        </p:spPr>
        <p:txBody>
          <a:bodyPr wrap="square">
            <a:spAutoFit/>
          </a:bodyPr>
          <a:lstStyle/>
          <a:p>
            <a:r>
              <a:rPr lang="en-US" sz="3200" b="1" dirty="0" smtClean="0">
                <a:solidFill>
                  <a:srgbClr val="000000"/>
                </a:solidFill>
                <a:latin typeface="Times-Roman"/>
              </a:rPr>
              <a:t>Attenuation</a:t>
            </a:r>
            <a:endParaRPr lang="en-US" sz="3200" b="1" dirty="0"/>
          </a:p>
        </p:txBody>
      </p:sp>
      <p:sp>
        <p:nvSpPr>
          <p:cNvPr id="6" name="Rectangle 5"/>
          <p:cNvSpPr/>
          <p:nvPr/>
        </p:nvSpPr>
        <p:spPr>
          <a:xfrm>
            <a:off x="359389" y="874304"/>
            <a:ext cx="11709778" cy="2308324"/>
          </a:xfrm>
          <a:prstGeom prst="rect">
            <a:avLst/>
          </a:prstGeom>
          <a:ln>
            <a:noFill/>
          </a:ln>
        </p:spPr>
        <p:txBody>
          <a:bodyPr wrap="square">
            <a:spAutoFit/>
          </a:bodyPr>
          <a:lstStyle/>
          <a:p>
            <a:pPr marL="285750" indent="-285750" algn="just">
              <a:buFont typeface="Wingdings" panose="05000000000000000000" pitchFamily="2" charset="2"/>
              <a:buChar char="q"/>
            </a:pPr>
            <a:r>
              <a:rPr lang="en-US" sz="2400" dirty="0">
                <a:solidFill>
                  <a:srgbClr val="000000"/>
                </a:solidFill>
                <a:latin typeface="Times-Roman"/>
              </a:rPr>
              <a:t>Attenuation means a loss of energy. </a:t>
            </a:r>
            <a:endParaRPr lang="en-US" sz="2400" dirty="0" smtClean="0">
              <a:solidFill>
                <a:srgbClr val="000000"/>
              </a:solidFill>
              <a:latin typeface="Times-Roman"/>
            </a:endParaRPr>
          </a:p>
          <a:p>
            <a:pPr marL="285750" indent="-285750" algn="just">
              <a:buFont typeface="Wingdings" panose="05000000000000000000" pitchFamily="2" charset="2"/>
              <a:buChar char="q"/>
            </a:pPr>
            <a:r>
              <a:rPr lang="en-US" sz="2400" dirty="0" smtClean="0">
                <a:solidFill>
                  <a:srgbClr val="000000"/>
                </a:solidFill>
                <a:latin typeface="Times-Roman"/>
              </a:rPr>
              <a:t>When </a:t>
            </a:r>
            <a:r>
              <a:rPr lang="en-US" sz="2400" dirty="0">
                <a:solidFill>
                  <a:srgbClr val="000000"/>
                </a:solidFill>
                <a:latin typeface="Times-Roman"/>
              </a:rPr>
              <a:t>a </a:t>
            </a:r>
            <a:r>
              <a:rPr lang="en-US" sz="2400" dirty="0" smtClean="0">
                <a:solidFill>
                  <a:srgbClr val="000000"/>
                </a:solidFill>
                <a:latin typeface="Times-Roman"/>
              </a:rPr>
              <a:t>signal travels through </a:t>
            </a:r>
            <a:r>
              <a:rPr lang="en-US" sz="2400" dirty="0">
                <a:solidFill>
                  <a:srgbClr val="000000"/>
                </a:solidFill>
                <a:latin typeface="Times-Roman"/>
              </a:rPr>
              <a:t>a medium, it loses some of its energy in overcoming the resistance of </a:t>
            </a:r>
            <a:r>
              <a:rPr lang="en-US" sz="2400" dirty="0" smtClean="0">
                <a:solidFill>
                  <a:srgbClr val="000000"/>
                </a:solidFill>
                <a:latin typeface="Times-Roman"/>
              </a:rPr>
              <a:t>the medium.</a:t>
            </a:r>
          </a:p>
          <a:p>
            <a:pPr marL="285750" indent="-285750" algn="just">
              <a:buFont typeface="Wingdings" panose="05000000000000000000" pitchFamily="2" charset="2"/>
              <a:buChar char="q"/>
            </a:pPr>
            <a:r>
              <a:rPr lang="en-US" sz="2400" dirty="0" smtClean="0">
                <a:solidFill>
                  <a:srgbClr val="000000"/>
                </a:solidFill>
                <a:latin typeface="Times-Roman"/>
              </a:rPr>
              <a:t>E.g., A </a:t>
            </a:r>
            <a:r>
              <a:rPr lang="en-US" sz="2400" dirty="0">
                <a:solidFill>
                  <a:srgbClr val="000000"/>
                </a:solidFill>
                <a:latin typeface="Times-Roman"/>
              </a:rPr>
              <a:t>wire carrying electric signals gets </a:t>
            </a:r>
            <a:r>
              <a:rPr lang="en-US" sz="2400" dirty="0" smtClean="0">
                <a:solidFill>
                  <a:srgbClr val="000000"/>
                </a:solidFill>
                <a:latin typeface="Times-Roman"/>
              </a:rPr>
              <a:t>warm after a while</a:t>
            </a:r>
            <a:r>
              <a:rPr lang="en-US" sz="2400" dirty="0">
                <a:solidFill>
                  <a:srgbClr val="000000"/>
                </a:solidFill>
                <a:latin typeface="Times-Roman"/>
              </a:rPr>
              <a:t>. Some of the electrical energy in the signal is converted to heat</a:t>
            </a:r>
            <a:r>
              <a:rPr lang="en-US" sz="2400" dirty="0" smtClean="0">
                <a:solidFill>
                  <a:srgbClr val="000000"/>
                </a:solidFill>
                <a:latin typeface="Times-Roman"/>
              </a:rPr>
              <a:t>.</a:t>
            </a:r>
          </a:p>
          <a:p>
            <a:pPr marL="285750" indent="-285750" algn="just">
              <a:buFont typeface="Wingdings" panose="05000000000000000000" pitchFamily="2" charset="2"/>
              <a:buChar char="q"/>
            </a:pPr>
            <a:r>
              <a:rPr lang="en-US" sz="2400" dirty="0" smtClean="0">
                <a:solidFill>
                  <a:srgbClr val="000000"/>
                </a:solidFill>
                <a:latin typeface="Times-Roman"/>
              </a:rPr>
              <a:t>To compensate for </a:t>
            </a:r>
            <a:r>
              <a:rPr lang="en-US" sz="2400" dirty="0">
                <a:solidFill>
                  <a:srgbClr val="000000"/>
                </a:solidFill>
                <a:latin typeface="Times-Roman"/>
              </a:rPr>
              <a:t>this loss, amplifiers are used to amplify the signal</a:t>
            </a:r>
            <a:r>
              <a:rPr lang="en-US" sz="2400" dirty="0" smtClean="0">
                <a:solidFill>
                  <a:srgbClr val="000000"/>
                </a:solidFill>
                <a:latin typeface="Times-Roman"/>
              </a:rPr>
              <a:t>.</a:t>
            </a:r>
            <a:endParaRPr lang="en-US" sz="2400" dirty="0"/>
          </a:p>
        </p:txBody>
      </p:sp>
      <p:sp>
        <p:nvSpPr>
          <p:cNvPr id="7" name="TextBox 6"/>
          <p:cNvSpPr txBox="1"/>
          <p:nvPr/>
        </p:nvSpPr>
        <p:spPr>
          <a:xfrm>
            <a:off x="9127595" y="6242975"/>
            <a:ext cx="2829942" cy="369332"/>
          </a:xfrm>
          <a:prstGeom prst="rect">
            <a:avLst/>
          </a:prstGeom>
          <a:noFill/>
        </p:spPr>
        <p:txBody>
          <a:bodyPr wrap="none" rtlCol="0">
            <a:spAutoFit/>
          </a:bodyPr>
          <a:lstStyle/>
          <a:p>
            <a:r>
              <a:rPr lang="en-US" dirty="0" smtClean="0">
                <a:solidFill>
                  <a:srgbClr val="0070C0"/>
                </a:solidFill>
              </a:rPr>
              <a:t>Ref. B. A. Forouzan,5/e, p.77</a:t>
            </a:r>
            <a:endParaRPr lang="en-US" dirty="0">
              <a:solidFill>
                <a:srgbClr val="0070C0"/>
              </a:solidFill>
            </a:endParaRPr>
          </a:p>
        </p:txBody>
      </p:sp>
    </p:spTree>
    <p:extLst>
      <p:ext uri="{BB962C8B-B14F-4D97-AF65-F5344CB8AC3E}">
        <p14:creationId xmlns:p14="http://schemas.microsoft.com/office/powerpoint/2010/main" xmlns="" val="21780857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2012" y="316861"/>
            <a:ext cx="11368585" cy="1200329"/>
          </a:xfrm>
          <a:prstGeom prst="rect">
            <a:avLst/>
          </a:prstGeom>
        </p:spPr>
        <p:txBody>
          <a:bodyPr wrap="square">
            <a:spAutoFit/>
          </a:bodyPr>
          <a:lstStyle/>
          <a:p>
            <a:pPr algn="just"/>
            <a:r>
              <a:rPr lang="en-US" sz="2400" b="1" dirty="0" smtClean="0"/>
              <a:t>Example 3.26: </a:t>
            </a:r>
            <a:r>
              <a:rPr lang="en-US" sz="2400" dirty="0" smtClean="0"/>
              <a:t>Suppose </a:t>
            </a:r>
            <a:r>
              <a:rPr lang="en-US" sz="2400" dirty="0"/>
              <a:t>a signal travels through a transmission medium and its power is reduced to one-half. This means that P</a:t>
            </a:r>
            <a:r>
              <a:rPr lang="en-US" sz="2400" baseline="-25000" dirty="0"/>
              <a:t>2</a:t>
            </a:r>
            <a:r>
              <a:rPr lang="en-US" sz="2400" dirty="0"/>
              <a:t> is (1/2)P</a:t>
            </a:r>
            <a:r>
              <a:rPr lang="en-US" sz="2400" baseline="-25000" dirty="0"/>
              <a:t>1</a:t>
            </a:r>
            <a:r>
              <a:rPr lang="en-US" sz="2400" dirty="0"/>
              <a:t>. In this case, the attenuation (loss of power) can be calculated as</a:t>
            </a:r>
          </a:p>
        </p:txBody>
      </p:sp>
      <p:pic>
        <p:nvPicPr>
          <p:cNvPr id="5" name="Picture 1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37972" y="1706070"/>
            <a:ext cx="7226300" cy="728662"/>
          </a:xfrm>
          <a:prstGeom prst="rect">
            <a:avLst/>
          </a:prstGeom>
          <a:noFill/>
          <a:ln w="57150" cmpd="thickThin">
            <a:solidFill>
              <a:schemeClr val="folHlink"/>
            </a:solidFill>
            <a:miter lim="800000"/>
            <a:headEnd/>
            <a:tailEnd/>
          </a:ln>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337972" y="2660540"/>
            <a:ext cx="6799425" cy="400110"/>
          </a:xfrm>
          <a:prstGeom prst="rect">
            <a:avLst/>
          </a:prstGeom>
        </p:spPr>
        <p:txBody>
          <a:bodyPr wrap="none">
            <a:spAutoFit/>
          </a:bodyPr>
          <a:lstStyle/>
          <a:p>
            <a:pPr algn="just"/>
            <a:r>
              <a:rPr lang="en-US" sz="2000" dirty="0">
                <a:solidFill>
                  <a:srgbClr val="FF0000"/>
                </a:solidFill>
              </a:rPr>
              <a:t>A loss of 3 dB (–3 dB) is equivalent to losing one-half the power.</a:t>
            </a:r>
          </a:p>
        </p:txBody>
      </p:sp>
      <p:sp>
        <p:nvSpPr>
          <p:cNvPr id="7" name="Rectangle 6"/>
          <p:cNvSpPr/>
          <p:nvPr/>
        </p:nvSpPr>
        <p:spPr>
          <a:xfrm>
            <a:off x="260533" y="3253020"/>
            <a:ext cx="11670934" cy="830997"/>
          </a:xfrm>
          <a:prstGeom prst="rect">
            <a:avLst/>
          </a:prstGeom>
        </p:spPr>
        <p:txBody>
          <a:bodyPr wrap="square">
            <a:spAutoFit/>
          </a:bodyPr>
          <a:lstStyle/>
          <a:p>
            <a:pPr algn="just"/>
            <a:r>
              <a:rPr lang="en-US" sz="2400" b="1" dirty="0" smtClean="0"/>
              <a:t>Example 3.27: </a:t>
            </a:r>
            <a:r>
              <a:rPr lang="en-US" sz="2400" dirty="0" smtClean="0"/>
              <a:t>A </a:t>
            </a:r>
            <a:r>
              <a:rPr lang="en-US" sz="2400" dirty="0"/>
              <a:t>signal travels through an amplifier, and its power is increased 10 times. This means that P</a:t>
            </a:r>
            <a:r>
              <a:rPr lang="en-US" sz="2400" baseline="-25000" dirty="0"/>
              <a:t>2</a:t>
            </a:r>
            <a:r>
              <a:rPr lang="en-US" sz="2400" dirty="0"/>
              <a:t> = 10P</a:t>
            </a:r>
            <a:r>
              <a:rPr lang="en-US" sz="2400" baseline="-25000" dirty="0"/>
              <a:t>1 </a:t>
            </a:r>
            <a:r>
              <a:rPr lang="en-US" sz="2400" dirty="0"/>
              <a:t>. In this case, the amplification (gain of power) can be calculated as</a:t>
            </a:r>
          </a:p>
        </p:txBody>
      </p:sp>
      <p:pic>
        <p:nvPicPr>
          <p:cNvPr id="8" name="Picture 1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31322" y="4272897"/>
            <a:ext cx="3409950" cy="819150"/>
          </a:xfrm>
          <a:prstGeom prst="rect">
            <a:avLst/>
          </a:prstGeom>
          <a:noFill/>
          <a:ln w="57150" cmpd="thinThick">
            <a:solidFill>
              <a:srgbClr val="3366FF"/>
            </a:solidFill>
            <a:miter lim="800000"/>
            <a:headEnd/>
            <a:tailEnd/>
          </a:ln>
          <a:extLst>
            <a:ext uri="{909E8E84-426E-40DD-AFC4-6F175D3DCCD1}">
              <a14:hiddenFill xmlns:a14="http://schemas.microsoft.com/office/drawing/2010/main" xmlns="">
                <a:solidFill>
                  <a:srgbClr val="FFFFFF"/>
                </a:solidFill>
              </a14:hiddenFill>
            </a:ext>
          </a:extLst>
        </p:spPr>
      </p:pic>
      <p:pic>
        <p:nvPicPr>
          <p:cNvPr id="9" name="Picture 15"/>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31322" y="5299125"/>
            <a:ext cx="3446463" cy="630237"/>
          </a:xfrm>
          <a:prstGeom prst="rect">
            <a:avLst/>
          </a:prstGeom>
          <a:noFill/>
          <a:ln w="57150" cmpd="thinThick">
            <a:solidFill>
              <a:srgbClr val="3366FF"/>
            </a:solidFill>
            <a:miter lim="800000"/>
            <a:headEnd/>
            <a:tailEnd/>
          </a:ln>
          <a:extLst>
            <a:ext uri="{909E8E84-426E-40DD-AFC4-6F175D3DCCD1}">
              <a14:hiddenFill xmlns:a14="http://schemas.microsoft.com/office/drawing/2010/main" xmlns="">
                <a:solidFill>
                  <a:srgbClr val="FFFFFF"/>
                </a:solidFill>
              </a14:hiddenFill>
            </a:ext>
          </a:extLst>
        </p:spPr>
      </p:pic>
      <p:sp>
        <p:nvSpPr>
          <p:cNvPr id="10" name="TextBox 9"/>
          <p:cNvSpPr txBox="1"/>
          <p:nvPr/>
        </p:nvSpPr>
        <p:spPr>
          <a:xfrm>
            <a:off x="232012" y="71789"/>
            <a:ext cx="2829942" cy="369332"/>
          </a:xfrm>
          <a:prstGeom prst="rect">
            <a:avLst/>
          </a:prstGeom>
          <a:noFill/>
        </p:spPr>
        <p:txBody>
          <a:bodyPr wrap="none" rtlCol="0">
            <a:spAutoFit/>
          </a:bodyPr>
          <a:lstStyle/>
          <a:p>
            <a:r>
              <a:rPr lang="en-US" dirty="0" smtClean="0">
                <a:solidFill>
                  <a:srgbClr val="0070C0"/>
                </a:solidFill>
              </a:rPr>
              <a:t>Ref. B. A. Forouzan,5/e, p.78</a:t>
            </a:r>
            <a:endParaRPr lang="en-US" dirty="0">
              <a:solidFill>
                <a:srgbClr val="0070C0"/>
              </a:solidFill>
            </a:endParaRPr>
          </a:p>
        </p:txBody>
      </p:sp>
      <p:pic>
        <p:nvPicPr>
          <p:cNvPr id="11" name="Picture 10"/>
          <p:cNvPicPr>
            <a:picLocks noChangeAspect="1"/>
          </p:cNvPicPr>
          <p:nvPr/>
        </p:nvPicPr>
        <p:blipFill>
          <a:blip r:embed="rId5"/>
          <a:stretch>
            <a:fillRect/>
          </a:stretch>
        </p:blipFill>
        <p:spPr>
          <a:xfrm>
            <a:off x="7673456" y="1181028"/>
            <a:ext cx="2078907" cy="685934"/>
          </a:xfrm>
          <a:prstGeom prst="rect">
            <a:avLst/>
          </a:prstGeom>
          <a:ln>
            <a:solidFill>
              <a:srgbClr val="C00000"/>
            </a:solidFill>
          </a:ln>
        </p:spPr>
      </p:pic>
      <p:pic>
        <p:nvPicPr>
          <p:cNvPr id="12" name="Picture 11"/>
          <p:cNvPicPr>
            <a:picLocks noChangeAspect="1"/>
          </p:cNvPicPr>
          <p:nvPr/>
        </p:nvPicPr>
        <p:blipFill>
          <a:blip r:embed="rId6"/>
          <a:stretch>
            <a:fillRect/>
          </a:stretch>
        </p:blipFill>
        <p:spPr>
          <a:xfrm>
            <a:off x="7673456" y="1965866"/>
            <a:ext cx="3266261" cy="1280004"/>
          </a:xfrm>
          <a:prstGeom prst="rect">
            <a:avLst/>
          </a:prstGeom>
          <a:ln>
            <a:solidFill>
              <a:srgbClr val="C00000"/>
            </a:solidFill>
          </a:ln>
        </p:spPr>
      </p:pic>
      <p:pic>
        <p:nvPicPr>
          <p:cNvPr id="15" name="Picture 14"/>
          <p:cNvPicPr>
            <a:picLocks noChangeAspect="1"/>
          </p:cNvPicPr>
          <p:nvPr/>
        </p:nvPicPr>
        <p:blipFill>
          <a:blip r:embed="rId7"/>
          <a:stretch>
            <a:fillRect/>
          </a:stretch>
        </p:blipFill>
        <p:spPr>
          <a:xfrm>
            <a:off x="4486740" y="4244317"/>
            <a:ext cx="2495550" cy="2562225"/>
          </a:xfrm>
          <a:prstGeom prst="rect">
            <a:avLst/>
          </a:prstGeom>
          <a:ln>
            <a:solidFill>
              <a:srgbClr val="C00000"/>
            </a:solidFill>
          </a:ln>
        </p:spPr>
      </p:pic>
      <p:pic>
        <p:nvPicPr>
          <p:cNvPr id="16" name="Picture 15"/>
          <p:cNvPicPr>
            <a:picLocks noChangeAspect="1"/>
          </p:cNvPicPr>
          <p:nvPr/>
        </p:nvPicPr>
        <p:blipFill>
          <a:blip r:embed="rId8"/>
          <a:stretch>
            <a:fillRect/>
          </a:stretch>
        </p:blipFill>
        <p:spPr>
          <a:xfrm>
            <a:off x="7137397" y="4272897"/>
            <a:ext cx="2495550" cy="2552700"/>
          </a:xfrm>
          <a:prstGeom prst="rect">
            <a:avLst/>
          </a:prstGeom>
          <a:ln>
            <a:solidFill>
              <a:srgbClr val="C00000"/>
            </a:solidFill>
          </a:ln>
        </p:spPr>
      </p:pic>
      <p:sp>
        <p:nvSpPr>
          <p:cNvPr id="17" name="TextBox 16"/>
          <p:cNvSpPr txBox="1"/>
          <p:nvPr/>
        </p:nvSpPr>
        <p:spPr>
          <a:xfrm>
            <a:off x="9793307" y="1497630"/>
            <a:ext cx="2410916" cy="338554"/>
          </a:xfrm>
          <a:prstGeom prst="rect">
            <a:avLst/>
          </a:prstGeom>
          <a:noFill/>
        </p:spPr>
        <p:txBody>
          <a:bodyPr wrap="none" rtlCol="0">
            <a:spAutoFit/>
          </a:bodyPr>
          <a:lstStyle/>
          <a:p>
            <a:r>
              <a:rPr lang="en-US" sz="1600" dirty="0" smtClean="0">
                <a:solidFill>
                  <a:srgbClr val="0070C0"/>
                </a:solidFill>
              </a:rPr>
              <a:t>Ref. W. Stalling,10/e, p.107</a:t>
            </a:r>
            <a:endParaRPr lang="en-US" sz="1600" dirty="0">
              <a:solidFill>
                <a:srgbClr val="0070C0"/>
              </a:solidFill>
            </a:endParaRPr>
          </a:p>
        </p:txBody>
      </p:sp>
      <p:sp>
        <p:nvSpPr>
          <p:cNvPr id="18" name="TextBox 17"/>
          <p:cNvSpPr txBox="1"/>
          <p:nvPr/>
        </p:nvSpPr>
        <p:spPr>
          <a:xfrm>
            <a:off x="9569355" y="5971740"/>
            <a:ext cx="2410916" cy="338554"/>
          </a:xfrm>
          <a:prstGeom prst="rect">
            <a:avLst/>
          </a:prstGeom>
          <a:noFill/>
        </p:spPr>
        <p:txBody>
          <a:bodyPr wrap="none" rtlCol="0">
            <a:spAutoFit/>
          </a:bodyPr>
          <a:lstStyle/>
          <a:p>
            <a:r>
              <a:rPr lang="en-US" sz="1600" dirty="0" smtClean="0">
                <a:solidFill>
                  <a:srgbClr val="0070C0"/>
                </a:solidFill>
              </a:rPr>
              <a:t>Ref. W. Stalling,10/e, p.108</a:t>
            </a:r>
            <a:endParaRPr lang="en-US" sz="1600" dirty="0">
              <a:solidFill>
                <a:srgbClr val="0070C0"/>
              </a:solidFill>
            </a:endParaRPr>
          </a:p>
        </p:txBody>
      </p:sp>
    </p:spTree>
    <p:extLst>
      <p:ext uri="{BB962C8B-B14F-4D97-AF65-F5344CB8AC3E}">
        <p14:creationId xmlns:p14="http://schemas.microsoft.com/office/powerpoint/2010/main" xmlns="" val="41246640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73960" y="300252"/>
            <a:ext cx="8925634" cy="3803816"/>
          </a:xfrm>
          <a:prstGeom prst="rect">
            <a:avLst/>
          </a:prstGeom>
          <a:ln>
            <a:noFill/>
          </a:ln>
        </p:spPr>
      </p:pic>
      <p:sp>
        <p:nvSpPr>
          <p:cNvPr id="5" name="TextBox 4"/>
          <p:cNvSpPr txBox="1"/>
          <p:nvPr/>
        </p:nvSpPr>
        <p:spPr>
          <a:xfrm>
            <a:off x="8521893" y="6371139"/>
            <a:ext cx="2694007" cy="369332"/>
          </a:xfrm>
          <a:prstGeom prst="rect">
            <a:avLst/>
          </a:prstGeom>
          <a:noFill/>
        </p:spPr>
        <p:txBody>
          <a:bodyPr wrap="none" rtlCol="0">
            <a:spAutoFit/>
          </a:bodyPr>
          <a:lstStyle/>
          <a:p>
            <a:r>
              <a:rPr lang="en-US" dirty="0" smtClean="0">
                <a:solidFill>
                  <a:srgbClr val="0070C0"/>
                </a:solidFill>
              </a:rPr>
              <a:t>Ref. W. Stalling,10/e, p.108</a:t>
            </a:r>
            <a:endParaRPr lang="en-US" dirty="0">
              <a:solidFill>
                <a:srgbClr val="0070C0"/>
              </a:solidFill>
            </a:endParaRPr>
          </a:p>
        </p:txBody>
      </p:sp>
      <p:pic>
        <p:nvPicPr>
          <p:cNvPr id="6" name="Picture 5"/>
          <p:cNvPicPr>
            <a:picLocks noChangeAspect="1"/>
          </p:cNvPicPr>
          <p:nvPr/>
        </p:nvPicPr>
        <p:blipFill>
          <a:blip r:embed="rId3"/>
          <a:stretch>
            <a:fillRect/>
          </a:stretch>
        </p:blipFill>
        <p:spPr>
          <a:xfrm>
            <a:off x="436730" y="4267840"/>
            <a:ext cx="9785442" cy="1571625"/>
          </a:xfrm>
          <a:prstGeom prst="rect">
            <a:avLst/>
          </a:prstGeom>
          <a:ln>
            <a:noFill/>
          </a:ln>
        </p:spPr>
      </p:pic>
      <p:pic>
        <p:nvPicPr>
          <p:cNvPr id="7" name="Picture 6"/>
          <p:cNvPicPr>
            <a:picLocks noChangeAspect="1"/>
          </p:cNvPicPr>
          <p:nvPr/>
        </p:nvPicPr>
        <p:blipFill>
          <a:blip r:embed="rId4"/>
          <a:stretch>
            <a:fillRect/>
          </a:stretch>
        </p:blipFill>
        <p:spPr>
          <a:xfrm>
            <a:off x="1957394" y="5552282"/>
            <a:ext cx="2829563" cy="777922"/>
          </a:xfrm>
          <a:prstGeom prst="rect">
            <a:avLst/>
          </a:prstGeom>
          <a:ln>
            <a:solidFill>
              <a:srgbClr val="FF0000"/>
            </a:solidFill>
          </a:ln>
        </p:spPr>
      </p:pic>
      <p:pic>
        <p:nvPicPr>
          <p:cNvPr id="8" name="Picture 7"/>
          <p:cNvPicPr>
            <a:picLocks noChangeAspect="1"/>
          </p:cNvPicPr>
          <p:nvPr/>
        </p:nvPicPr>
        <p:blipFill>
          <a:blip r:embed="rId5"/>
          <a:stretch>
            <a:fillRect/>
          </a:stretch>
        </p:blipFill>
        <p:spPr>
          <a:xfrm>
            <a:off x="5032616" y="5618166"/>
            <a:ext cx="6978555" cy="752973"/>
          </a:xfrm>
          <a:prstGeom prst="rect">
            <a:avLst/>
          </a:prstGeom>
          <a:ln>
            <a:solidFill>
              <a:srgbClr val="FF0000"/>
            </a:solidFill>
          </a:ln>
        </p:spPr>
      </p:pic>
      <p:sp>
        <p:nvSpPr>
          <p:cNvPr id="2" name="TextBox 1"/>
          <p:cNvSpPr txBox="1"/>
          <p:nvPr/>
        </p:nvSpPr>
        <p:spPr>
          <a:xfrm>
            <a:off x="2970838" y="3777101"/>
            <a:ext cx="2132315" cy="369332"/>
          </a:xfrm>
          <a:prstGeom prst="rect">
            <a:avLst/>
          </a:prstGeom>
          <a:noFill/>
        </p:spPr>
        <p:txBody>
          <a:bodyPr wrap="none" rtlCol="0">
            <a:spAutoFit/>
          </a:bodyPr>
          <a:lstStyle/>
          <a:p>
            <a:r>
              <a:rPr lang="en-US" i="1" dirty="0" err="1" smtClean="0">
                <a:solidFill>
                  <a:srgbClr val="FF0000"/>
                </a:solidFill>
              </a:rPr>
              <a:t>L</a:t>
            </a:r>
            <a:r>
              <a:rPr lang="en-US" i="1" baseline="-25000" dirty="0" err="1" smtClean="0">
                <a:solidFill>
                  <a:srgbClr val="FF0000"/>
                </a:solidFill>
              </a:rPr>
              <a:t>dB</a:t>
            </a:r>
            <a:r>
              <a:rPr lang="en-US" i="1" baseline="-25000" dirty="0" smtClean="0">
                <a:solidFill>
                  <a:srgbClr val="FF0000"/>
                </a:solidFill>
              </a:rPr>
              <a:t> </a:t>
            </a:r>
            <a:r>
              <a:rPr lang="en-US" i="1" dirty="0" smtClean="0">
                <a:solidFill>
                  <a:srgbClr val="FF0000"/>
                </a:solidFill>
              </a:rPr>
              <a:t>= loss, in decibels.</a:t>
            </a:r>
            <a:endParaRPr lang="en-US" i="1" dirty="0">
              <a:solidFill>
                <a:srgbClr val="FF0000"/>
              </a:solidFill>
            </a:endParaRPr>
          </a:p>
        </p:txBody>
      </p:sp>
    </p:spTree>
    <p:extLst>
      <p:ext uri="{BB962C8B-B14F-4D97-AF65-F5344CB8AC3E}">
        <p14:creationId xmlns:p14="http://schemas.microsoft.com/office/powerpoint/2010/main" xmlns="" val="28049388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45179" y="598724"/>
            <a:ext cx="10009902" cy="5010506"/>
          </a:xfrm>
          <a:prstGeom prst="rect">
            <a:avLst/>
          </a:prstGeom>
          <a:ln>
            <a:solidFill>
              <a:srgbClr val="FF0000"/>
            </a:solidFill>
          </a:ln>
        </p:spPr>
      </p:pic>
      <p:sp>
        <p:nvSpPr>
          <p:cNvPr id="5" name="TextBox 4"/>
          <p:cNvSpPr txBox="1"/>
          <p:nvPr/>
        </p:nvSpPr>
        <p:spPr>
          <a:xfrm>
            <a:off x="8549189" y="6289252"/>
            <a:ext cx="2694007" cy="369332"/>
          </a:xfrm>
          <a:prstGeom prst="rect">
            <a:avLst/>
          </a:prstGeom>
          <a:noFill/>
        </p:spPr>
        <p:txBody>
          <a:bodyPr wrap="none" rtlCol="0">
            <a:spAutoFit/>
          </a:bodyPr>
          <a:lstStyle/>
          <a:p>
            <a:r>
              <a:rPr lang="en-US" dirty="0" smtClean="0">
                <a:solidFill>
                  <a:srgbClr val="0070C0"/>
                </a:solidFill>
              </a:rPr>
              <a:t>Ref. W. Stalling,10/e, p.109</a:t>
            </a:r>
            <a:endParaRPr lang="en-US" dirty="0">
              <a:solidFill>
                <a:srgbClr val="0070C0"/>
              </a:solidFill>
            </a:endParaRPr>
          </a:p>
        </p:txBody>
      </p:sp>
    </p:spTree>
    <p:extLst>
      <p:ext uri="{BB962C8B-B14F-4D97-AF65-F5344CB8AC3E}">
        <p14:creationId xmlns:p14="http://schemas.microsoft.com/office/powerpoint/2010/main" xmlns="" val="23722116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041599" y="996217"/>
            <a:ext cx="8114075" cy="5727030"/>
          </a:xfrm>
          <a:prstGeom prst="rect">
            <a:avLst/>
          </a:prstGeom>
          <a:noFill/>
          <a:ln w="9525">
            <a:noFill/>
            <a:miter lim="800000"/>
            <a:headEnd/>
            <a:tailEnd/>
          </a:ln>
          <a:effectLst/>
        </p:spPr>
      </p:pic>
      <p:sp>
        <p:nvSpPr>
          <p:cNvPr id="5" name="TextBox 4"/>
          <p:cNvSpPr txBox="1"/>
          <p:nvPr/>
        </p:nvSpPr>
        <p:spPr>
          <a:xfrm>
            <a:off x="154024" y="134757"/>
            <a:ext cx="6501845" cy="584775"/>
          </a:xfrm>
          <a:prstGeom prst="rect">
            <a:avLst/>
          </a:prstGeom>
          <a:noFill/>
        </p:spPr>
        <p:txBody>
          <a:bodyPr wrap="none" rtlCol="0">
            <a:spAutoFit/>
          </a:bodyPr>
          <a:lstStyle/>
          <a:p>
            <a:r>
              <a:rPr lang="en-US" sz="3200" b="1" dirty="0" smtClean="0"/>
              <a:t>Examples of Communication Systems</a:t>
            </a:r>
            <a:endParaRPr lang="en-US" sz="3200" b="1" dirty="0"/>
          </a:p>
        </p:txBody>
      </p:sp>
      <p:sp>
        <p:nvSpPr>
          <p:cNvPr id="6" name="TextBox 5"/>
          <p:cNvSpPr txBox="1"/>
          <p:nvPr/>
        </p:nvSpPr>
        <p:spPr>
          <a:xfrm>
            <a:off x="9723884" y="6368648"/>
            <a:ext cx="2208233" cy="369332"/>
          </a:xfrm>
          <a:prstGeom prst="rect">
            <a:avLst/>
          </a:prstGeom>
          <a:noFill/>
        </p:spPr>
        <p:txBody>
          <a:bodyPr wrap="none" rtlCol="0">
            <a:spAutoFit/>
          </a:bodyPr>
          <a:lstStyle/>
          <a:p>
            <a:r>
              <a:rPr lang="en-US" dirty="0" smtClean="0">
                <a:solidFill>
                  <a:srgbClr val="0070C0"/>
                </a:solidFill>
              </a:rPr>
              <a:t>Ref. B.P. Lathi,3/e, p.2</a:t>
            </a:r>
            <a:endParaRPr lang="en-US" dirty="0">
              <a:solidFill>
                <a:srgbClr val="0070C0"/>
              </a:solidFill>
            </a:endParaRPr>
          </a:p>
        </p:txBody>
      </p:sp>
      <p:sp>
        <p:nvSpPr>
          <p:cNvPr id="7" name="TextBox 6"/>
          <p:cNvSpPr txBox="1"/>
          <p:nvPr/>
        </p:nvSpPr>
        <p:spPr>
          <a:xfrm>
            <a:off x="1694046" y="1607416"/>
            <a:ext cx="1572097" cy="400110"/>
          </a:xfrm>
          <a:prstGeom prst="rect">
            <a:avLst/>
          </a:prstGeom>
          <a:noFill/>
        </p:spPr>
        <p:txBody>
          <a:bodyPr wrap="none" rtlCol="0">
            <a:spAutoFit/>
          </a:bodyPr>
          <a:lstStyle/>
          <a:p>
            <a:r>
              <a:rPr lang="en-US" sz="2000" b="1" dirty="0" smtClean="0"/>
              <a:t>Human voice</a:t>
            </a:r>
            <a:endParaRPr lang="en-US" sz="2000" b="1" dirty="0"/>
          </a:p>
        </p:txBody>
      </p:sp>
      <p:sp>
        <p:nvSpPr>
          <p:cNvPr id="8" name="TextBox 7"/>
          <p:cNvSpPr txBox="1"/>
          <p:nvPr/>
        </p:nvSpPr>
        <p:spPr>
          <a:xfrm>
            <a:off x="1249682" y="3347987"/>
            <a:ext cx="2045047" cy="400110"/>
          </a:xfrm>
          <a:prstGeom prst="rect">
            <a:avLst/>
          </a:prstGeom>
          <a:noFill/>
        </p:spPr>
        <p:txBody>
          <a:bodyPr wrap="none" rtlCol="0">
            <a:spAutoFit/>
          </a:bodyPr>
          <a:lstStyle/>
          <a:p>
            <a:r>
              <a:rPr lang="en-US" sz="2000" b="1" dirty="0" smtClean="0"/>
              <a:t>Television picture</a:t>
            </a:r>
            <a:endParaRPr lang="en-US" sz="2000" b="1" dirty="0"/>
          </a:p>
        </p:txBody>
      </p:sp>
      <p:sp>
        <p:nvSpPr>
          <p:cNvPr id="9" name="TextBox 8"/>
          <p:cNvSpPr txBox="1"/>
          <p:nvPr/>
        </p:nvSpPr>
        <p:spPr>
          <a:xfrm>
            <a:off x="681790" y="5802428"/>
            <a:ext cx="2648995" cy="400110"/>
          </a:xfrm>
          <a:prstGeom prst="rect">
            <a:avLst/>
          </a:prstGeom>
          <a:noFill/>
        </p:spPr>
        <p:txBody>
          <a:bodyPr wrap="none" rtlCol="0">
            <a:spAutoFit/>
          </a:bodyPr>
          <a:lstStyle/>
          <a:p>
            <a:r>
              <a:rPr lang="en-US" sz="2000" b="1" dirty="0" smtClean="0"/>
              <a:t>Teletype message/data</a:t>
            </a:r>
            <a:endParaRPr lang="en-US" sz="2000" b="1" dirty="0"/>
          </a:p>
        </p:txBody>
      </p:sp>
      <p:sp>
        <p:nvSpPr>
          <p:cNvPr id="10" name="TextBox 9"/>
          <p:cNvSpPr txBox="1"/>
          <p:nvPr/>
        </p:nvSpPr>
        <p:spPr>
          <a:xfrm>
            <a:off x="4066171" y="595073"/>
            <a:ext cx="1049133" cy="461665"/>
          </a:xfrm>
          <a:prstGeom prst="rect">
            <a:avLst/>
          </a:prstGeom>
          <a:noFill/>
          <a:ln>
            <a:noFill/>
          </a:ln>
        </p:spPr>
        <p:txBody>
          <a:bodyPr wrap="none" rtlCol="0">
            <a:spAutoFit/>
          </a:bodyPr>
          <a:lstStyle/>
          <a:p>
            <a:r>
              <a:rPr lang="en-US" sz="2400" b="1" dirty="0" smtClean="0">
                <a:solidFill>
                  <a:srgbClr val="FF0000"/>
                </a:solidFill>
              </a:rPr>
              <a:t>Source</a:t>
            </a:r>
            <a:endParaRPr lang="en-US" sz="2400" b="1" dirty="0">
              <a:solidFill>
                <a:srgbClr val="FF0000"/>
              </a:solidFill>
            </a:endParaRPr>
          </a:p>
        </p:txBody>
      </p:sp>
      <p:sp>
        <p:nvSpPr>
          <p:cNvPr id="12" name="TextBox 11"/>
          <p:cNvSpPr txBox="1"/>
          <p:nvPr/>
        </p:nvSpPr>
        <p:spPr>
          <a:xfrm>
            <a:off x="6346350" y="588779"/>
            <a:ext cx="1265090" cy="461665"/>
          </a:xfrm>
          <a:prstGeom prst="rect">
            <a:avLst/>
          </a:prstGeom>
          <a:noFill/>
          <a:ln>
            <a:noFill/>
          </a:ln>
        </p:spPr>
        <p:txBody>
          <a:bodyPr wrap="none" rtlCol="0">
            <a:spAutoFit/>
          </a:bodyPr>
          <a:lstStyle/>
          <a:p>
            <a:r>
              <a:rPr lang="en-US" sz="2400" b="1" dirty="0" smtClean="0">
                <a:solidFill>
                  <a:srgbClr val="FF0000"/>
                </a:solidFill>
              </a:rPr>
              <a:t>Medium</a:t>
            </a:r>
            <a:endParaRPr lang="en-US" sz="2400" b="1" dirty="0">
              <a:solidFill>
                <a:srgbClr val="FF0000"/>
              </a:solidFill>
            </a:endParaRPr>
          </a:p>
        </p:txBody>
      </p:sp>
      <p:sp>
        <p:nvSpPr>
          <p:cNvPr id="13" name="TextBox 12"/>
          <p:cNvSpPr txBox="1"/>
          <p:nvPr/>
        </p:nvSpPr>
        <p:spPr>
          <a:xfrm>
            <a:off x="8474502" y="517439"/>
            <a:ext cx="1664302" cy="461665"/>
          </a:xfrm>
          <a:prstGeom prst="rect">
            <a:avLst/>
          </a:prstGeom>
          <a:noFill/>
          <a:ln>
            <a:noFill/>
          </a:ln>
        </p:spPr>
        <p:txBody>
          <a:bodyPr wrap="none" rtlCol="0">
            <a:spAutoFit/>
          </a:bodyPr>
          <a:lstStyle/>
          <a:p>
            <a:r>
              <a:rPr lang="en-US" sz="2400" b="1" dirty="0" smtClean="0">
                <a:solidFill>
                  <a:srgbClr val="FF0000"/>
                </a:solidFill>
              </a:rPr>
              <a:t>Destination</a:t>
            </a:r>
            <a:endParaRPr lang="en-US" sz="2400" b="1" dirty="0">
              <a:solidFill>
                <a:srgbClr val="FF0000"/>
              </a:solidFill>
            </a:endParaRPr>
          </a:p>
        </p:txBody>
      </p:sp>
      <p:sp>
        <p:nvSpPr>
          <p:cNvPr id="14" name="TextBox 13"/>
          <p:cNvSpPr txBox="1"/>
          <p:nvPr/>
        </p:nvSpPr>
        <p:spPr>
          <a:xfrm rot="16200000">
            <a:off x="-1809545" y="2753177"/>
            <a:ext cx="5062892" cy="923330"/>
          </a:xfrm>
          <a:prstGeom prst="rect">
            <a:avLst/>
          </a:prstGeom>
          <a:noFill/>
          <a:ln>
            <a:solidFill>
              <a:srgbClr val="FF0000"/>
            </a:solidFill>
          </a:ln>
        </p:spPr>
        <p:txBody>
          <a:bodyPr wrap="square" rtlCol="0">
            <a:spAutoFit/>
          </a:bodyPr>
          <a:lstStyle/>
          <a:p>
            <a:pPr algn="just">
              <a:buFont typeface="Arial" pitchFamily="34" charset="0"/>
              <a:buChar char="•"/>
            </a:pPr>
            <a:r>
              <a:rPr lang="en-US" dirty="0" smtClean="0">
                <a:solidFill>
                  <a:srgbClr val="0070C0"/>
                </a:solidFill>
              </a:rPr>
              <a:t>Source originates the message</a:t>
            </a:r>
          </a:p>
          <a:p>
            <a:pPr algn="just">
              <a:buFont typeface="Arial" pitchFamily="34" charset="0"/>
              <a:buChar char="•"/>
            </a:pPr>
            <a:r>
              <a:rPr lang="en-US" dirty="0" smtClean="0">
                <a:solidFill>
                  <a:srgbClr val="0070C0"/>
                </a:solidFill>
              </a:rPr>
              <a:t>Medium carries the message</a:t>
            </a:r>
          </a:p>
          <a:p>
            <a:pPr algn="just">
              <a:buFont typeface="Arial" pitchFamily="34" charset="0"/>
              <a:buChar char="•"/>
            </a:pPr>
            <a:r>
              <a:rPr lang="en-US" dirty="0" smtClean="0">
                <a:solidFill>
                  <a:srgbClr val="0070C0"/>
                </a:solidFill>
              </a:rPr>
              <a:t>Destination unit receives the message</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8699" y="247830"/>
            <a:ext cx="11118376" cy="1015663"/>
          </a:xfrm>
          <a:prstGeom prst="rect">
            <a:avLst/>
          </a:prstGeom>
        </p:spPr>
        <p:txBody>
          <a:bodyPr wrap="square">
            <a:spAutoFit/>
          </a:bodyPr>
          <a:lstStyle/>
          <a:p>
            <a:pPr algn="just"/>
            <a:r>
              <a:rPr lang="en-US" sz="2000" b="1" dirty="0" smtClean="0"/>
              <a:t>Example 3.28: </a:t>
            </a:r>
            <a:r>
              <a:rPr lang="en-US" sz="2000" dirty="0" smtClean="0"/>
              <a:t>One </a:t>
            </a:r>
            <a:r>
              <a:rPr lang="en-US" sz="2000" dirty="0"/>
              <a:t>reason that engineers use the decibel to measure the changes in the strength of a signal is that decibel numbers can be added (or subtracted) when we are measuring several points (cascading) instead of just two. In </a:t>
            </a:r>
            <a:r>
              <a:rPr lang="en-US" sz="2000" dirty="0" smtClean="0"/>
              <a:t>the following figure </a:t>
            </a:r>
            <a:r>
              <a:rPr lang="en-US" sz="2000" dirty="0"/>
              <a:t>a signal travels from point </a:t>
            </a:r>
            <a:r>
              <a:rPr lang="en-US" sz="2000" b="1" dirty="0"/>
              <a:t>1</a:t>
            </a:r>
            <a:r>
              <a:rPr lang="en-US" sz="2000" dirty="0"/>
              <a:t> to point </a:t>
            </a:r>
            <a:r>
              <a:rPr lang="en-US" sz="2000" b="1" dirty="0"/>
              <a:t>4</a:t>
            </a:r>
            <a:r>
              <a:rPr lang="en-US" sz="2000" dirty="0"/>
              <a:t>. </a:t>
            </a: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72222" y="1372583"/>
            <a:ext cx="7854170" cy="2095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171794" y="3687263"/>
            <a:ext cx="3821113" cy="431800"/>
          </a:xfrm>
          <a:prstGeom prst="rect">
            <a:avLst/>
          </a:prstGeom>
          <a:noFill/>
          <a:ln w="57150" cmpd="thinThick">
            <a:solidFill>
              <a:srgbClr val="3366FF"/>
            </a:solidFill>
            <a:miter lim="800000"/>
            <a:headEnd/>
            <a:tailEnd/>
          </a:ln>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618699" y="4284041"/>
            <a:ext cx="11118375" cy="1015663"/>
          </a:xfrm>
          <a:prstGeom prst="rect">
            <a:avLst/>
          </a:prstGeom>
        </p:spPr>
        <p:txBody>
          <a:bodyPr wrap="square">
            <a:spAutoFit/>
          </a:bodyPr>
          <a:lstStyle/>
          <a:p>
            <a:pPr algn="just"/>
            <a:r>
              <a:rPr lang="en-US" sz="2000" b="1" dirty="0"/>
              <a:t>Example </a:t>
            </a:r>
            <a:r>
              <a:rPr lang="en-US" sz="2000" b="1" dirty="0" smtClean="0"/>
              <a:t>3.29: </a:t>
            </a:r>
            <a:r>
              <a:rPr lang="en-US" sz="2000" dirty="0" smtClean="0"/>
              <a:t>Sometimes </a:t>
            </a:r>
            <a:r>
              <a:rPr lang="en-US" sz="2000" dirty="0"/>
              <a:t>the decibel is used to measure signal power in </a:t>
            </a:r>
            <a:r>
              <a:rPr lang="en-US" sz="2000" dirty="0" err="1"/>
              <a:t>milliwatts</a:t>
            </a:r>
            <a:r>
              <a:rPr lang="en-US" sz="2000" dirty="0"/>
              <a:t>. In this case, it is referred to as </a:t>
            </a:r>
            <a:r>
              <a:rPr lang="en-US" sz="2000" dirty="0" err="1">
                <a:solidFill>
                  <a:schemeClr val="hlink"/>
                </a:solidFill>
              </a:rPr>
              <a:t>dBm</a:t>
            </a:r>
            <a:r>
              <a:rPr lang="en-US" sz="2000" dirty="0"/>
              <a:t> and is calculated as </a:t>
            </a:r>
            <a:r>
              <a:rPr lang="en-US" sz="2000" dirty="0" err="1"/>
              <a:t>dBm</a:t>
            </a:r>
            <a:r>
              <a:rPr lang="en-US" sz="2000" dirty="0"/>
              <a:t> = 10 log</a:t>
            </a:r>
            <a:r>
              <a:rPr lang="en-US" sz="2000" baseline="-25000" dirty="0"/>
              <a:t>10 </a:t>
            </a:r>
            <a:r>
              <a:rPr lang="en-US" sz="2000" dirty="0"/>
              <a:t>P</a:t>
            </a:r>
            <a:r>
              <a:rPr lang="en-US" sz="2000" baseline="-25000" dirty="0"/>
              <a:t>m </a:t>
            </a:r>
            <a:r>
              <a:rPr lang="en-US" sz="2000" dirty="0"/>
              <a:t>, where P</a:t>
            </a:r>
            <a:r>
              <a:rPr lang="en-US" sz="2000" baseline="-25000" dirty="0"/>
              <a:t>m</a:t>
            </a:r>
            <a:r>
              <a:rPr lang="en-US" sz="2000" dirty="0"/>
              <a:t> is the power in </a:t>
            </a:r>
            <a:r>
              <a:rPr lang="en-US" sz="2000" dirty="0" err="1"/>
              <a:t>milliwatts</a:t>
            </a:r>
            <a:r>
              <a:rPr lang="en-US" sz="2000" dirty="0"/>
              <a:t>. Calculate the power of a signal with </a:t>
            </a:r>
            <a:r>
              <a:rPr lang="en-US" sz="2000" dirty="0" err="1"/>
              <a:t>dBm</a:t>
            </a:r>
            <a:r>
              <a:rPr lang="en-US" sz="2000" dirty="0"/>
              <a:t> = −30.</a:t>
            </a:r>
          </a:p>
        </p:txBody>
      </p:sp>
      <p:sp>
        <p:nvSpPr>
          <p:cNvPr id="10" name="TextBox 9"/>
          <p:cNvSpPr txBox="1"/>
          <p:nvPr/>
        </p:nvSpPr>
        <p:spPr>
          <a:xfrm>
            <a:off x="5143788" y="5183654"/>
            <a:ext cx="2690160" cy="1200329"/>
          </a:xfrm>
          <a:prstGeom prst="rect">
            <a:avLst/>
          </a:prstGeom>
          <a:noFill/>
          <a:ln>
            <a:solidFill>
              <a:srgbClr val="0070C0"/>
            </a:solidFill>
          </a:ln>
        </p:spPr>
        <p:txBody>
          <a:bodyPr wrap="none" rtlCol="0">
            <a:spAutoFit/>
          </a:bodyPr>
          <a:lstStyle/>
          <a:p>
            <a:r>
              <a:rPr lang="en-US" sz="2400" dirty="0" err="1" smtClean="0"/>
              <a:t>dBm</a:t>
            </a:r>
            <a:r>
              <a:rPr lang="en-US" sz="2400" dirty="0" smtClean="0"/>
              <a:t>=10log</a:t>
            </a:r>
            <a:r>
              <a:rPr lang="en-US" sz="2400" baseline="-25000" dirty="0" smtClean="0"/>
              <a:t>10</a:t>
            </a:r>
            <a:r>
              <a:rPr lang="en-US" sz="2400" dirty="0" smtClean="0"/>
              <a:t>P</a:t>
            </a:r>
            <a:r>
              <a:rPr lang="en-US" sz="2400" baseline="-25000" dirty="0" smtClean="0"/>
              <a:t>m</a:t>
            </a:r>
            <a:r>
              <a:rPr lang="en-US" sz="2400" dirty="0" smtClean="0"/>
              <a:t>=-30</a:t>
            </a:r>
          </a:p>
          <a:p>
            <a:r>
              <a:rPr lang="en-US" sz="2400" dirty="0" smtClean="0"/>
              <a:t>log</a:t>
            </a:r>
            <a:r>
              <a:rPr lang="en-US" sz="2400" baseline="-25000" dirty="0" smtClean="0"/>
              <a:t>10</a:t>
            </a:r>
            <a:r>
              <a:rPr lang="en-US" sz="2400" dirty="0" smtClean="0"/>
              <a:t>P</a:t>
            </a:r>
            <a:r>
              <a:rPr lang="en-US" sz="2400" baseline="-25000" dirty="0" smtClean="0"/>
              <a:t>m</a:t>
            </a:r>
            <a:r>
              <a:rPr lang="en-US" sz="2400" dirty="0" smtClean="0"/>
              <a:t>=-3</a:t>
            </a:r>
          </a:p>
          <a:p>
            <a:r>
              <a:rPr lang="en-US" sz="2400" dirty="0" smtClean="0"/>
              <a:t>P</a:t>
            </a:r>
            <a:r>
              <a:rPr lang="en-US" sz="2400" baseline="-25000" dirty="0" smtClean="0"/>
              <a:t>m</a:t>
            </a:r>
            <a:r>
              <a:rPr lang="en-US" sz="2400" dirty="0" smtClean="0"/>
              <a:t>= 10</a:t>
            </a:r>
            <a:r>
              <a:rPr lang="en-US" sz="2400" baseline="30000" dirty="0" smtClean="0"/>
              <a:t>-3</a:t>
            </a:r>
            <a:r>
              <a:rPr lang="en-US" sz="2400" dirty="0" smtClean="0"/>
              <a:t> </a:t>
            </a:r>
            <a:r>
              <a:rPr lang="en-US" sz="2400" dirty="0" err="1" smtClean="0"/>
              <a:t>mW</a:t>
            </a:r>
            <a:endParaRPr lang="en-US" sz="2400" dirty="0"/>
          </a:p>
        </p:txBody>
      </p:sp>
      <p:sp>
        <p:nvSpPr>
          <p:cNvPr id="11" name="TextBox 10"/>
          <p:cNvSpPr txBox="1"/>
          <p:nvPr/>
        </p:nvSpPr>
        <p:spPr>
          <a:xfrm>
            <a:off x="8907132" y="5783818"/>
            <a:ext cx="2829942" cy="369332"/>
          </a:xfrm>
          <a:prstGeom prst="rect">
            <a:avLst/>
          </a:prstGeom>
          <a:noFill/>
        </p:spPr>
        <p:txBody>
          <a:bodyPr wrap="none" rtlCol="0">
            <a:spAutoFit/>
          </a:bodyPr>
          <a:lstStyle/>
          <a:p>
            <a:r>
              <a:rPr lang="en-US" dirty="0" smtClean="0">
                <a:solidFill>
                  <a:srgbClr val="0070C0"/>
                </a:solidFill>
              </a:rPr>
              <a:t>Ref. B. A. Forouzan,5/e, p.78</a:t>
            </a:r>
            <a:endParaRPr lang="en-US" dirty="0">
              <a:solidFill>
                <a:srgbClr val="0070C0"/>
              </a:solidFill>
            </a:endParaRPr>
          </a:p>
        </p:txBody>
      </p:sp>
    </p:spTree>
    <p:extLst>
      <p:ext uri="{BB962C8B-B14F-4D97-AF65-F5344CB8AC3E}">
        <p14:creationId xmlns:p14="http://schemas.microsoft.com/office/powerpoint/2010/main" xmlns="" val="38122112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3164" y="904164"/>
            <a:ext cx="11336739" cy="1200329"/>
          </a:xfrm>
          <a:prstGeom prst="rect">
            <a:avLst/>
          </a:prstGeom>
        </p:spPr>
        <p:txBody>
          <a:bodyPr wrap="square">
            <a:spAutoFit/>
          </a:bodyPr>
          <a:lstStyle/>
          <a:p>
            <a:pPr algn="just"/>
            <a:r>
              <a:rPr lang="en-US" sz="2400" b="1" dirty="0" smtClean="0"/>
              <a:t>Example 3.30: </a:t>
            </a:r>
            <a:r>
              <a:rPr lang="en-US" sz="2400" dirty="0" smtClean="0"/>
              <a:t>The </a:t>
            </a:r>
            <a:r>
              <a:rPr lang="en-US" sz="2400" dirty="0"/>
              <a:t>loss in a cable is usually defined in decibels per kilometer (dB/km). If the signal at the beginning of a cable with −0.3 dB/km has a power of 2 </a:t>
            </a:r>
            <a:r>
              <a:rPr lang="en-US" sz="2400" dirty="0" err="1"/>
              <a:t>mW</a:t>
            </a:r>
            <a:r>
              <a:rPr lang="en-US" sz="2400" dirty="0"/>
              <a:t>, what is the power of the signal at 5 km?</a:t>
            </a:r>
          </a:p>
        </p:txBody>
      </p:sp>
      <p:sp>
        <p:nvSpPr>
          <p:cNvPr id="5" name="Rectangle 4"/>
          <p:cNvSpPr/>
          <p:nvPr/>
        </p:nvSpPr>
        <p:spPr>
          <a:xfrm>
            <a:off x="837061" y="2359981"/>
            <a:ext cx="11022842" cy="461665"/>
          </a:xfrm>
          <a:prstGeom prst="rect">
            <a:avLst/>
          </a:prstGeom>
        </p:spPr>
        <p:txBody>
          <a:bodyPr wrap="square">
            <a:spAutoFit/>
          </a:bodyPr>
          <a:lstStyle/>
          <a:p>
            <a:pPr algn="just"/>
            <a:r>
              <a:rPr lang="en-US" sz="2400" dirty="0">
                <a:solidFill>
                  <a:srgbClr val="002060"/>
                </a:solidFill>
              </a:rPr>
              <a:t>The loss in the cable in decibels is </a:t>
            </a:r>
            <a:r>
              <a:rPr lang="en-US" sz="2400" b="1" dirty="0">
                <a:solidFill>
                  <a:srgbClr val="002060"/>
                </a:solidFill>
              </a:rPr>
              <a:t>5 × (−0.3) = −1.5 </a:t>
            </a:r>
            <a:r>
              <a:rPr lang="en-US" sz="2400" b="1" dirty="0" err="1">
                <a:solidFill>
                  <a:srgbClr val="002060"/>
                </a:solidFill>
              </a:rPr>
              <a:t>dB</a:t>
            </a:r>
            <a:r>
              <a:rPr lang="en-US" sz="2400" dirty="0" err="1">
                <a:solidFill>
                  <a:srgbClr val="002060"/>
                </a:solidFill>
              </a:rPr>
              <a:t>.</a:t>
            </a:r>
            <a:r>
              <a:rPr lang="en-US" sz="2400" dirty="0">
                <a:solidFill>
                  <a:srgbClr val="002060"/>
                </a:solidFill>
              </a:rPr>
              <a:t> We can calculate the power as</a:t>
            </a:r>
          </a:p>
        </p:txBody>
      </p:sp>
      <p:pic>
        <p:nvPicPr>
          <p:cNvPr id="6" name="Picture 1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829880" y="3213274"/>
            <a:ext cx="4022725" cy="1898650"/>
          </a:xfrm>
          <a:prstGeom prst="rect">
            <a:avLst/>
          </a:prstGeom>
          <a:noFill/>
          <a:ln w="57150" cmpd="thinThick">
            <a:solidFill>
              <a:srgbClr val="3366FF"/>
            </a:solidFill>
            <a:miter lim="800000"/>
            <a:headEnd/>
            <a:tailEnd/>
          </a:ln>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9029961" y="6152307"/>
            <a:ext cx="2829942" cy="369332"/>
          </a:xfrm>
          <a:prstGeom prst="rect">
            <a:avLst/>
          </a:prstGeom>
          <a:noFill/>
        </p:spPr>
        <p:txBody>
          <a:bodyPr wrap="none" rtlCol="0">
            <a:spAutoFit/>
          </a:bodyPr>
          <a:lstStyle/>
          <a:p>
            <a:r>
              <a:rPr lang="en-US" dirty="0" smtClean="0">
                <a:solidFill>
                  <a:srgbClr val="0070C0"/>
                </a:solidFill>
              </a:rPr>
              <a:t>Ref. B. A. Forouzan,4/e, p.83</a:t>
            </a:r>
            <a:endParaRPr lang="en-US" dirty="0">
              <a:solidFill>
                <a:srgbClr val="0070C0"/>
              </a:solidFill>
            </a:endParaRPr>
          </a:p>
        </p:txBody>
      </p:sp>
    </p:spTree>
    <p:extLst>
      <p:ext uri="{BB962C8B-B14F-4D97-AF65-F5344CB8AC3E}">
        <p14:creationId xmlns:p14="http://schemas.microsoft.com/office/powerpoint/2010/main" xmlns="" val="11085214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34059" y="232274"/>
            <a:ext cx="2138150" cy="584775"/>
          </a:xfrm>
          <a:prstGeom prst="rect">
            <a:avLst/>
          </a:prstGeom>
          <a:ln>
            <a:solidFill>
              <a:srgbClr val="C00000"/>
            </a:solidFill>
          </a:ln>
        </p:spPr>
        <p:txBody>
          <a:bodyPr wrap="square">
            <a:spAutoFit/>
          </a:bodyPr>
          <a:lstStyle/>
          <a:p>
            <a:r>
              <a:rPr lang="en-US" sz="3200" b="1" dirty="0" smtClean="0">
                <a:solidFill>
                  <a:srgbClr val="000000"/>
                </a:solidFill>
                <a:latin typeface="Times-Roman"/>
              </a:rPr>
              <a:t>Distortion</a:t>
            </a:r>
            <a:endParaRPr lang="en-US" sz="3200" b="1" dirty="0"/>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02645" y="899451"/>
            <a:ext cx="10260530" cy="2929968"/>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9189491" y="164955"/>
            <a:ext cx="2829942" cy="369332"/>
          </a:xfrm>
          <a:prstGeom prst="rect">
            <a:avLst/>
          </a:prstGeom>
          <a:noFill/>
        </p:spPr>
        <p:txBody>
          <a:bodyPr wrap="none" rtlCol="0">
            <a:spAutoFit/>
          </a:bodyPr>
          <a:lstStyle/>
          <a:p>
            <a:r>
              <a:rPr lang="en-US" dirty="0" smtClean="0">
                <a:solidFill>
                  <a:srgbClr val="0070C0"/>
                </a:solidFill>
              </a:rPr>
              <a:t>Ref. B. A. Forouzan,5/e, p.79</a:t>
            </a:r>
            <a:endParaRPr lang="en-US" dirty="0">
              <a:solidFill>
                <a:srgbClr val="0070C0"/>
              </a:solidFill>
            </a:endParaRPr>
          </a:p>
        </p:txBody>
      </p:sp>
      <p:sp>
        <p:nvSpPr>
          <p:cNvPr id="8" name="Rectangle 7"/>
          <p:cNvSpPr/>
          <p:nvPr/>
        </p:nvSpPr>
        <p:spPr>
          <a:xfrm>
            <a:off x="3052849" y="403373"/>
            <a:ext cx="6320128" cy="400110"/>
          </a:xfrm>
          <a:prstGeom prst="rect">
            <a:avLst/>
          </a:prstGeom>
        </p:spPr>
        <p:txBody>
          <a:bodyPr wrap="none">
            <a:spAutoFit/>
          </a:bodyPr>
          <a:lstStyle/>
          <a:p>
            <a:pPr algn="just"/>
            <a:r>
              <a:rPr lang="en-US" sz="2000" dirty="0">
                <a:solidFill>
                  <a:srgbClr val="FF0000"/>
                </a:solidFill>
              </a:rPr>
              <a:t>Distortion means that the signal changes its form or shape.</a:t>
            </a:r>
          </a:p>
        </p:txBody>
      </p:sp>
      <p:sp>
        <p:nvSpPr>
          <p:cNvPr id="9" name="Rectangle 8"/>
          <p:cNvSpPr/>
          <p:nvPr/>
        </p:nvSpPr>
        <p:spPr>
          <a:xfrm>
            <a:off x="693019" y="3880645"/>
            <a:ext cx="10279781" cy="2862322"/>
          </a:xfrm>
          <a:prstGeom prst="rect">
            <a:avLst/>
          </a:prstGeom>
          <a:ln w="19050">
            <a:solidFill>
              <a:srgbClr val="FF0000"/>
            </a:solidFill>
          </a:ln>
        </p:spPr>
        <p:txBody>
          <a:bodyPr wrap="square">
            <a:spAutoFit/>
          </a:bodyPr>
          <a:lstStyle/>
          <a:p>
            <a:pPr marL="457200" indent="-457200" algn="just">
              <a:buFont typeface="Wingdings" panose="05000000000000000000" pitchFamily="2" charset="2"/>
              <a:buChar char="q"/>
            </a:pPr>
            <a:r>
              <a:rPr lang="en-US" sz="2000" dirty="0" smtClean="0"/>
              <a:t>Distortion can occur in a composite signal made of different frequencies. Each signal component has its own propagation speed through a medium and, therefore, its own delay in arriving at the final destination.</a:t>
            </a:r>
          </a:p>
          <a:p>
            <a:pPr algn="just"/>
            <a:endParaRPr lang="en-US" sz="2000" dirty="0" smtClean="0"/>
          </a:p>
          <a:p>
            <a:pPr marL="457200" indent="-457200" algn="just">
              <a:buFont typeface="Wingdings" panose="05000000000000000000" pitchFamily="2" charset="2"/>
              <a:buChar char="q"/>
            </a:pPr>
            <a:r>
              <a:rPr lang="en-US" sz="2000" dirty="0" smtClean="0"/>
              <a:t>Differences in delay may create a difference in phase if the delay is not exactly the same as the period duration.</a:t>
            </a:r>
          </a:p>
          <a:p>
            <a:pPr algn="just"/>
            <a:endParaRPr lang="en-US" sz="2000" dirty="0" smtClean="0"/>
          </a:p>
          <a:p>
            <a:pPr marL="457200" indent="-457200" algn="just">
              <a:buFont typeface="Wingdings" panose="05000000000000000000" pitchFamily="2" charset="2"/>
              <a:buChar char="q"/>
            </a:pPr>
            <a:r>
              <a:rPr lang="en-US" sz="2000" dirty="0" smtClean="0"/>
              <a:t>In other words, signal components at the receiver have phases different from what they had at the sender. The shape of the composite signal is therefore not the same. </a:t>
            </a:r>
            <a:endParaRPr lang="en-US" sz="2000" dirty="0"/>
          </a:p>
        </p:txBody>
      </p:sp>
    </p:spTree>
    <p:extLst>
      <p:ext uri="{BB962C8B-B14F-4D97-AF65-F5344CB8AC3E}">
        <p14:creationId xmlns:p14="http://schemas.microsoft.com/office/powerpoint/2010/main" xmlns="" val="35924877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4926" y="241900"/>
            <a:ext cx="1346578" cy="584775"/>
          </a:xfrm>
          <a:prstGeom prst="rect">
            <a:avLst/>
          </a:prstGeom>
          <a:ln>
            <a:solidFill>
              <a:srgbClr val="C00000"/>
            </a:solidFill>
          </a:ln>
        </p:spPr>
        <p:txBody>
          <a:bodyPr wrap="square">
            <a:spAutoFit/>
          </a:bodyPr>
          <a:lstStyle/>
          <a:p>
            <a:r>
              <a:rPr lang="en-US" sz="3200" b="1" dirty="0" smtClean="0">
                <a:solidFill>
                  <a:srgbClr val="000000"/>
                </a:solidFill>
                <a:latin typeface="Times-Roman"/>
              </a:rPr>
              <a:t>Noise</a:t>
            </a:r>
            <a:endParaRPr lang="en-US" sz="3200" b="1" dirty="0"/>
          </a:p>
        </p:txBody>
      </p:sp>
      <p:sp>
        <p:nvSpPr>
          <p:cNvPr id="5" name="Rectangle 7"/>
          <p:cNvSpPr>
            <a:spLocks noChangeArrowheads="1"/>
          </p:cNvSpPr>
          <p:nvPr/>
        </p:nvSpPr>
        <p:spPr bwMode="auto">
          <a:xfrm>
            <a:off x="454925" y="992875"/>
            <a:ext cx="11050137"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sz="3600" b="0" i="0" dirty="0">
                <a:solidFill>
                  <a:srgbClr val="FF0000"/>
                </a:solidFill>
              </a:rPr>
              <a:t>Undesired signals are referred to as </a:t>
            </a:r>
            <a:r>
              <a:rPr lang="en-US" sz="3600" i="0" dirty="0">
                <a:solidFill>
                  <a:srgbClr val="FF0000"/>
                </a:solidFill>
              </a:rPr>
              <a:t>noise</a:t>
            </a:r>
            <a:r>
              <a:rPr lang="en-US" sz="3600" b="0" i="0" dirty="0">
                <a:solidFill>
                  <a:srgbClr val="FF0000"/>
                </a:solidFill>
              </a:rPr>
              <a:t>. Noise is the major limiting factor in communications system performance</a:t>
            </a:r>
            <a:r>
              <a:rPr lang="en-US" sz="3600" b="0" dirty="0">
                <a:solidFill>
                  <a:srgbClr val="FF0000"/>
                </a:solidFill>
              </a:rPr>
              <a:t>.</a:t>
            </a:r>
            <a:r>
              <a:rPr lang="en-US" sz="3600" dirty="0">
                <a:solidFill>
                  <a:srgbClr val="FF0000"/>
                </a:solidFill>
              </a:rPr>
              <a:t>  </a:t>
            </a:r>
            <a:r>
              <a:rPr lang="en-US" sz="3600" b="0" i="0" dirty="0">
                <a:solidFill>
                  <a:srgbClr val="00B0F0"/>
                </a:solidFill>
              </a:rPr>
              <a:t>[Ref. W. Stalling, 10/e, P.95]</a:t>
            </a:r>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28299" y="2503771"/>
            <a:ext cx="9171295" cy="3296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a:xfrm>
            <a:off x="8930184" y="6183617"/>
            <a:ext cx="2829942" cy="369332"/>
          </a:xfrm>
          <a:prstGeom prst="rect">
            <a:avLst/>
          </a:prstGeom>
          <a:noFill/>
        </p:spPr>
        <p:txBody>
          <a:bodyPr wrap="none" rtlCol="0">
            <a:spAutoFit/>
          </a:bodyPr>
          <a:lstStyle/>
          <a:p>
            <a:r>
              <a:rPr lang="en-US" dirty="0" smtClean="0">
                <a:solidFill>
                  <a:srgbClr val="0070C0"/>
                </a:solidFill>
              </a:rPr>
              <a:t>Ref. B. A. Forouzan,5/e, p.80</a:t>
            </a:r>
            <a:endParaRPr lang="en-US" dirty="0">
              <a:solidFill>
                <a:srgbClr val="0070C0"/>
              </a:solidFill>
            </a:endParaRPr>
          </a:p>
        </p:txBody>
      </p:sp>
    </p:spTree>
    <p:extLst>
      <p:ext uri="{BB962C8B-B14F-4D97-AF65-F5344CB8AC3E}">
        <p14:creationId xmlns:p14="http://schemas.microsoft.com/office/powerpoint/2010/main" xmlns="" val="34693417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36638" y="1911349"/>
            <a:ext cx="10400186" cy="4666871"/>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36638" y="95534"/>
            <a:ext cx="5133537" cy="1692785"/>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7" name="Rectangle 4"/>
          <p:cNvSpPr>
            <a:spLocks noChangeArrowheads="1"/>
          </p:cNvSpPr>
          <p:nvPr/>
        </p:nvSpPr>
        <p:spPr bwMode="auto">
          <a:xfrm>
            <a:off x="6992748" y="867568"/>
            <a:ext cx="2925762" cy="37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b="0" i="0" dirty="0">
                <a:solidFill>
                  <a:srgbClr val="00B0F0"/>
                </a:solidFill>
              </a:rPr>
              <a:t>[Ref. W. Stalling, 10/e, P.96]</a:t>
            </a:r>
            <a:endParaRPr lang="en-US" dirty="0">
              <a:solidFill>
                <a:srgbClr val="00B0F0"/>
              </a:solidFill>
            </a:endParaRPr>
          </a:p>
        </p:txBody>
      </p:sp>
      <p:cxnSp>
        <p:nvCxnSpPr>
          <p:cNvPr id="8" name="Straight Connector 6"/>
          <p:cNvCxnSpPr>
            <a:cxnSpLocks noChangeShapeType="1"/>
          </p:cNvCxnSpPr>
          <p:nvPr/>
        </p:nvCxnSpPr>
        <p:spPr bwMode="auto">
          <a:xfrm>
            <a:off x="2474794" y="3589820"/>
            <a:ext cx="8716370" cy="13190"/>
          </a:xfrm>
          <a:prstGeom prst="line">
            <a:avLst/>
          </a:prstGeom>
          <a:noFill/>
          <a:ln w="28575" algn="ctr">
            <a:solidFill>
              <a:srgbClr val="FF0000"/>
            </a:solidFill>
            <a:round/>
            <a:headEnd/>
            <a:tailEnd/>
          </a:ln>
          <a:extLst>
            <a:ext uri="{909E8E84-426E-40DD-AFC4-6F175D3DCCD1}">
              <a14:hiddenFill xmlns:a14="http://schemas.microsoft.com/office/drawing/2010/main" xmlns="">
                <a:noFill/>
              </a14:hiddenFill>
            </a:ext>
          </a:extLst>
        </p:spPr>
      </p:cxnSp>
      <p:cxnSp>
        <p:nvCxnSpPr>
          <p:cNvPr id="9" name="Straight Connector 8"/>
          <p:cNvCxnSpPr>
            <a:cxnSpLocks noChangeShapeType="1"/>
          </p:cNvCxnSpPr>
          <p:nvPr/>
        </p:nvCxnSpPr>
        <p:spPr bwMode="auto">
          <a:xfrm>
            <a:off x="1238534" y="3895502"/>
            <a:ext cx="8055591" cy="7760"/>
          </a:xfrm>
          <a:prstGeom prst="line">
            <a:avLst/>
          </a:prstGeom>
          <a:noFill/>
          <a:ln w="28575" algn="ctr">
            <a:solidFill>
              <a:srgbClr val="FF0000"/>
            </a:solidFill>
            <a:round/>
            <a:headEnd/>
            <a:tailEn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xmlns="" val="6750819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95320" y="377799"/>
            <a:ext cx="9886666" cy="4256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48413" y="4614628"/>
            <a:ext cx="9899366" cy="163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4"/>
          <p:cNvSpPr>
            <a:spLocks noChangeArrowheads="1"/>
          </p:cNvSpPr>
          <p:nvPr/>
        </p:nvSpPr>
        <p:spPr bwMode="auto">
          <a:xfrm>
            <a:off x="8777785" y="0"/>
            <a:ext cx="2925763" cy="37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b="0" i="0">
                <a:solidFill>
                  <a:srgbClr val="00B0F0"/>
                </a:solidFill>
              </a:rPr>
              <a:t>[Ref. W. Stalling, 10/e, P.97]</a:t>
            </a:r>
            <a:endParaRPr lang="en-US">
              <a:solidFill>
                <a:srgbClr val="00B0F0"/>
              </a:solidFill>
            </a:endParaRPr>
          </a:p>
        </p:txBody>
      </p:sp>
      <p:sp>
        <p:nvSpPr>
          <p:cNvPr id="8" name="TextBox 5"/>
          <p:cNvSpPr txBox="1">
            <a:spLocks noChangeArrowheads="1"/>
          </p:cNvSpPr>
          <p:nvPr/>
        </p:nvSpPr>
        <p:spPr bwMode="auto">
          <a:xfrm>
            <a:off x="1443678" y="2055772"/>
            <a:ext cx="6545264" cy="338554"/>
          </a:xfrm>
          <a:prstGeom prst="rect">
            <a:avLst/>
          </a:prstGeom>
          <a:noFill/>
          <a:ln>
            <a:solidFill>
              <a:srgbClr val="FF0000"/>
            </a:solidFill>
          </a:ln>
          <a:extLst>
            <a:ext uri="{909E8E84-426E-40DD-AFC4-6F175D3DCCD1}">
              <a14:hiddenFill xmlns:a14="http://schemas.microsoft.com/office/drawing/2010/main" xmlns="">
                <a:solidFill>
                  <a:srgbClr val="FFFFFF"/>
                </a:solidFill>
              </a14:hiddenFill>
            </a:ext>
          </a:extLst>
        </p:spPr>
        <p:txBody>
          <a:bodyPr wrap="squar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sz="2400" dirty="0">
                <a:solidFill>
                  <a:srgbClr val="FF0000"/>
                </a:solidFill>
              </a:rPr>
              <a:t>0 degree Celsius </a:t>
            </a:r>
            <a:r>
              <a:rPr lang="en-US" sz="2400" dirty="0" smtClean="0">
                <a:solidFill>
                  <a:srgbClr val="FF0000"/>
                </a:solidFill>
              </a:rPr>
              <a:t>= 273.15 Kelvin, 17 </a:t>
            </a:r>
            <a:r>
              <a:rPr lang="en-US" sz="2400" dirty="0">
                <a:solidFill>
                  <a:srgbClr val="FF0000"/>
                </a:solidFill>
              </a:rPr>
              <a:t>degree Celsius </a:t>
            </a:r>
            <a:r>
              <a:rPr lang="en-US" sz="2400" dirty="0" smtClean="0">
                <a:solidFill>
                  <a:srgbClr val="FF0000"/>
                </a:solidFill>
              </a:rPr>
              <a:t>= 273.15+17 ≈ 290 K</a:t>
            </a:r>
            <a:endParaRPr lang="en-US" sz="2400" dirty="0">
              <a:solidFill>
                <a:srgbClr val="FF0000"/>
              </a:solidFill>
            </a:endParaRPr>
          </a:p>
        </p:txBody>
      </p:sp>
      <p:sp>
        <p:nvSpPr>
          <p:cNvPr id="9" name="TextBox 6"/>
          <p:cNvSpPr txBox="1">
            <a:spLocks noChangeArrowheads="1"/>
          </p:cNvSpPr>
          <p:nvPr/>
        </p:nvSpPr>
        <p:spPr bwMode="auto">
          <a:xfrm>
            <a:off x="8033099" y="2064458"/>
            <a:ext cx="2948243" cy="338554"/>
          </a:xfrm>
          <a:prstGeom prst="rect">
            <a:avLst/>
          </a:prstGeom>
          <a:noFill/>
          <a:ln>
            <a:solidFill>
              <a:srgbClr val="0070C0"/>
            </a:solidFill>
          </a:ln>
          <a:extLst>
            <a:ext uri="{909E8E84-426E-40DD-AFC4-6F175D3DCCD1}">
              <a14:hiddenFill xmlns:a14="http://schemas.microsoft.com/office/drawing/2010/main" xmlns="">
                <a:solidFill>
                  <a:srgbClr val="FFFFFF"/>
                </a:solidFill>
              </a14:hiddenFill>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sz="2400" dirty="0">
                <a:solidFill>
                  <a:srgbClr val="FF0000"/>
                </a:solidFill>
              </a:rPr>
              <a:t>10×log(4×10</a:t>
            </a:r>
            <a:r>
              <a:rPr lang="en-US" sz="2400" baseline="30000" dirty="0">
                <a:solidFill>
                  <a:srgbClr val="FF0000"/>
                </a:solidFill>
              </a:rPr>
              <a:t>-21</a:t>
            </a:r>
            <a:r>
              <a:rPr lang="en-US" sz="2400" dirty="0" smtClean="0">
                <a:solidFill>
                  <a:srgbClr val="FF0000"/>
                </a:solidFill>
              </a:rPr>
              <a:t>)= -203.98≈ -204</a:t>
            </a:r>
            <a:endParaRPr lang="en-US" sz="2400" dirty="0">
              <a:solidFill>
                <a:srgbClr val="FF0000"/>
              </a:solidFill>
            </a:endParaRPr>
          </a:p>
        </p:txBody>
      </p:sp>
      <p:sp>
        <p:nvSpPr>
          <p:cNvPr id="10" name="Rectangle 9"/>
          <p:cNvSpPr/>
          <p:nvPr/>
        </p:nvSpPr>
        <p:spPr>
          <a:xfrm>
            <a:off x="1260909" y="6182170"/>
            <a:ext cx="9865896" cy="646331"/>
          </a:xfrm>
          <a:prstGeom prst="rect">
            <a:avLst/>
          </a:prstGeom>
        </p:spPr>
        <p:txBody>
          <a:bodyPr wrap="square">
            <a:spAutoFit/>
          </a:bodyPr>
          <a:lstStyle/>
          <a:p>
            <a:r>
              <a:rPr lang="en-US" dirty="0" smtClean="0">
                <a:solidFill>
                  <a:srgbClr val="FF0000"/>
                </a:solidFill>
              </a:rPr>
              <a:t>The temperature at which the resistor’s resistance equals the noise power produced by the circuit or device is known as the </a:t>
            </a:r>
            <a:r>
              <a:rPr lang="en-US" b="1" dirty="0" smtClean="0"/>
              <a:t>effective noise temperature</a:t>
            </a:r>
            <a:r>
              <a:rPr lang="en-US" dirty="0" smtClean="0">
                <a:solidFill>
                  <a:srgbClr val="FF0000"/>
                </a:solidFill>
              </a:rPr>
              <a:t>. </a:t>
            </a:r>
            <a:endParaRPr lang="en-US" dirty="0">
              <a:solidFill>
                <a:srgbClr val="FF0000"/>
              </a:solidFill>
            </a:endParaRPr>
          </a:p>
        </p:txBody>
      </p:sp>
    </p:spTree>
    <p:extLst>
      <p:ext uri="{BB962C8B-B14F-4D97-AF65-F5344CB8AC3E}">
        <p14:creationId xmlns:p14="http://schemas.microsoft.com/office/powerpoint/2010/main" xmlns="" val="5305174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87424" y="533400"/>
            <a:ext cx="10681411" cy="5635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3"/>
          <p:cNvSpPr>
            <a:spLocks noChangeArrowheads="1"/>
          </p:cNvSpPr>
          <p:nvPr/>
        </p:nvSpPr>
        <p:spPr bwMode="auto">
          <a:xfrm>
            <a:off x="8919949" y="5979081"/>
            <a:ext cx="2925763" cy="37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b="0" i="0" dirty="0">
                <a:solidFill>
                  <a:srgbClr val="00B0F0"/>
                </a:solidFill>
              </a:rPr>
              <a:t>[Ref. W. Stalling, 10/e, P.97]</a:t>
            </a:r>
            <a:endParaRPr lang="en-US" dirty="0">
              <a:solidFill>
                <a:srgbClr val="00B0F0"/>
              </a:solidFill>
            </a:endParaRPr>
          </a:p>
        </p:txBody>
      </p:sp>
      <p:cxnSp>
        <p:nvCxnSpPr>
          <p:cNvPr id="7" name="Straight Connector 5"/>
          <p:cNvCxnSpPr>
            <a:cxnSpLocks noChangeShapeType="1"/>
          </p:cNvCxnSpPr>
          <p:nvPr/>
        </p:nvCxnSpPr>
        <p:spPr bwMode="auto">
          <a:xfrm>
            <a:off x="1013751" y="3493095"/>
            <a:ext cx="10614143" cy="9525"/>
          </a:xfrm>
          <a:prstGeom prst="line">
            <a:avLst/>
          </a:prstGeom>
          <a:noFill/>
          <a:ln w="28575" algn="ctr">
            <a:solidFill>
              <a:srgbClr val="FF0000"/>
            </a:solidFill>
            <a:round/>
            <a:headEnd/>
            <a:tailEnd/>
          </a:ln>
          <a:extLst>
            <a:ext uri="{909E8E84-426E-40DD-AFC4-6F175D3DCCD1}">
              <a14:hiddenFill xmlns:a14="http://schemas.microsoft.com/office/drawing/2010/main" xmlns="">
                <a:noFill/>
              </a14:hiddenFill>
            </a:ext>
          </a:extLst>
        </p:spPr>
      </p:cxnSp>
      <p:cxnSp>
        <p:nvCxnSpPr>
          <p:cNvPr id="8" name="Straight Connector 7"/>
          <p:cNvCxnSpPr>
            <a:cxnSpLocks noChangeShapeType="1"/>
          </p:cNvCxnSpPr>
          <p:nvPr/>
        </p:nvCxnSpPr>
        <p:spPr bwMode="auto">
          <a:xfrm flipV="1">
            <a:off x="1072488" y="3751927"/>
            <a:ext cx="10555406" cy="38647"/>
          </a:xfrm>
          <a:prstGeom prst="line">
            <a:avLst/>
          </a:prstGeom>
          <a:noFill/>
          <a:ln w="28575" algn="ctr">
            <a:solidFill>
              <a:srgbClr val="FF0000"/>
            </a:solidFill>
            <a:round/>
            <a:headEnd/>
            <a:tailEnd/>
          </a:ln>
          <a:extLst>
            <a:ext uri="{909E8E84-426E-40DD-AFC4-6F175D3DCCD1}">
              <a14:hiddenFill xmlns:a14="http://schemas.microsoft.com/office/drawing/2010/main" xmlns="">
                <a:noFill/>
              </a14:hiddenFill>
            </a:ext>
          </a:extLst>
        </p:spPr>
      </p:cxnSp>
      <p:cxnSp>
        <p:nvCxnSpPr>
          <p:cNvPr id="9" name="Straight Connector 8"/>
          <p:cNvCxnSpPr>
            <a:cxnSpLocks noChangeShapeType="1"/>
          </p:cNvCxnSpPr>
          <p:nvPr/>
        </p:nvCxnSpPr>
        <p:spPr bwMode="auto">
          <a:xfrm flipV="1">
            <a:off x="990600" y="5375870"/>
            <a:ext cx="10555406" cy="4762"/>
          </a:xfrm>
          <a:prstGeom prst="line">
            <a:avLst/>
          </a:prstGeom>
          <a:noFill/>
          <a:ln w="28575" algn="ctr">
            <a:solidFill>
              <a:srgbClr val="FF0000"/>
            </a:solidFill>
            <a:round/>
            <a:headEnd/>
            <a:tailEnd/>
          </a:ln>
          <a:extLst>
            <a:ext uri="{909E8E84-426E-40DD-AFC4-6F175D3DCCD1}">
              <a14:hiddenFill xmlns:a14="http://schemas.microsoft.com/office/drawing/2010/main" xmlns="">
                <a:noFill/>
              </a14:hiddenFill>
            </a:ext>
          </a:extLst>
        </p:spPr>
      </p:cxnSp>
      <p:cxnSp>
        <p:nvCxnSpPr>
          <p:cNvPr id="10" name="Straight Connector 9"/>
          <p:cNvCxnSpPr>
            <a:cxnSpLocks noChangeShapeType="1"/>
          </p:cNvCxnSpPr>
          <p:nvPr/>
        </p:nvCxnSpPr>
        <p:spPr bwMode="auto">
          <a:xfrm>
            <a:off x="990600" y="5636528"/>
            <a:ext cx="10555406" cy="27296"/>
          </a:xfrm>
          <a:prstGeom prst="line">
            <a:avLst/>
          </a:prstGeom>
          <a:noFill/>
          <a:ln w="28575" algn="ctr">
            <a:solidFill>
              <a:srgbClr val="FF0000"/>
            </a:solidFill>
            <a:round/>
            <a:headEnd/>
            <a:tailEnd/>
          </a:ln>
          <a:extLst>
            <a:ext uri="{909E8E84-426E-40DD-AFC4-6F175D3DCCD1}">
              <a14:hiddenFill xmlns:a14="http://schemas.microsoft.com/office/drawing/2010/main" xmlns="">
                <a:noFill/>
              </a14:hiddenFill>
            </a:ext>
          </a:extLst>
        </p:spPr>
      </p:cxnSp>
      <p:sp>
        <p:nvSpPr>
          <p:cNvPr id="11" name="Rectangle 10"/>
          <p:cNvSpPr/>
          <p:nvPr/>
        </p:nvSpPr>
        <p:spPr>
          <a:xfrm>
            <a:off x="3407434" y="776377"/>
            <a:ext cx="3096883" cy="301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708030" y="4287328"/>
            <a:ext cx="1302589" cy="2587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366662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8660" y="473540"/>
            <a:ext cx="11731672" cy="5571888"/>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6" name="Rectangle 3"/>
          <p:cNvSpPr>
            <a:spLocks noChangeArrowheads="1"/>
          </p:cNvSpPr>
          <p:nvPr/>
        </p:nvSpPr>
        <p:spPr bwMode="auto">
          <a:xfrm>
            <a:off x="9069406" y="6393059"/>
            <a:ext cx="2928580" cy="37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b="0" i="0" dirty="0">
                <a:solidFill>
                  <a:srgbClr val="00B0F0"/>
                </a:solidFill>
              </a:rPr>
              <a:t>[Ref. W. Stalling, 10/e, P.97]</a:t>
            </a:r>
            <a:endParaRPr lang="en-US" dirty="0">
              <a:solidFill>
                <a:srgbClr val="00B0F0"/>
              </a:solidFill>
            </a:endParaRPr>
          </a:p>
        </p:txBody>
      </p:sp>
      <p:cxnSp>
        <p:nvCxnSpPr>
          <p:cNvPr id="7" name="Straight Connector 5"/>
          <p:cNvCxnSpPr>
            <a:cxnSpLocks noChangeShapeType="1"/>
          </p:cNvCxnSpPr>
          <p:nvPr/>
        </p:nvCxnSpPr>
        <p:spPr bwMode="auto">
          <a:xfrm>
            <a:off x="332010" y="2552508"/>
            <a:ext cx="8737396" cy="2382"/>
          </a:xfrm>
          <a:prstGeom prst="line">
            <a:avLst/>
          </a:prstGeom>
          <a:noFill/>
          <a:ln w="28575" algn="ctr">
            <a:solidFill>
              <a:srgbClr val="FF0000"/>
            </a:solidFill>
            <a:round/>
            <a:headEnd/>
            <a:tailEnd/>
          </a:ln>
          <a:extLst>
            <a:ext uri="{909E8E84-426E-40DD-AFC4-6F175D3DCCD1}">
              <a14:hiddenFill xmlns:a14="http://schemas.microsoft.com/office/drawing/2010/main" xmlns="">
                <a:noFill/>
              </a14:hiddenFill>
            </a:ext>
          </a:extLst>
        </p:spPr>
      </p:cxnSp>
      <p:sp>
        <p:nvSpPr>
          <p:cNvPr id="8" name="Oval 6"/>
          <p:cNvSpPr>
            <a:spLocks noChangeArrowheads="1"/>
          </p:cNvSpPr>
          <p:nvPr/>
        </p:nvSpPr>
        <p:spPr bwMode="auto">
          <a:xfrm>
            <a:off x="8809543" y="3478344"/>
            <a:ext cx="883557" cy="446943"/>
          </a:xfrm>
          <a:prstGeom prst="ellipse">
            <a:avLst/>
          </a:prstGeom>
          <a:noFill/>
          <a:ln w="28575" algn="ctr">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p>
        </p:txBody>
      </p:sp>
      <p:sp>
        <p:nvSpPr>
          <p:cNvPr id="9" name="Oval 7"/>
          <p:cNvSpPr>
            <a:spLocks noChangeArrowheads="1"/>
          </p:cNvSpPr>
          <p:nvPr/>
        </p:nvSpPr>
        <p:spPr bwMode="auto">
          <a:xfrm>
            <a:off x="2238151" y="4214211"/>
            <a:ext cx="1276249" cy="446943"/>
          </a:xfrm>
          <a:prstGeom prst="ellipse">
            <a:avLst/>
          </a:prstGeom>
          <a:noFill/>
          <a:ln w="28575" algn="ctr">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p>
        </p:txBody>
      </p:sp>
      <p:sp>
        <p:nvSpPr>
          <p:cNvPr id="10" name="Oval 8"/>
          <p:cNvSpPr>
            <a:spLocks noChangeArrowheads="1"/>
          </p:cNvSpPr>
          <p:nvPr/>
        </p:nvSpPr>
        <p:spPr bwMode="auto">
          <a:xfrm>
            <a:off x="7725684" y="3880511"/>
            <a:ext cx="883557" cy="446943"/>
          </a:xfrm>
          <a:prstGeom prst="ellipse">
            <a:avLst/>
          </a:prstGeom>
          <a:noFill/>
          <a:ln w="28575" algn="ctr">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p>
        </p:txBody>
      </p:sp>
      <p:sp>
        <p:nvSpPr>
          <p:cNvPr id="13" name="Rectangle 12"/>
          <p:cNvSpPr/>
          <p:nvPr/>
        </p:nvSpPr>
        <p:spPr>
          <a:xfrm>
            <a:off x="6826067" y="4633858"/>
            <a:ext cx="4367284" cy="3434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32010" y="4977301"/>
            <a:ext cx="4747144" cy="354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622428" y="1155928"/>
            <a:ext cx="2165230" cy="369332"/>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xmlns="" val="39174553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51128" y="162382"/>
            <a:ext cx="9648968" cy="58426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40391" y="6306806"/>
            <a:ext cx="4857750" cy="41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4"/>
          <p:cNvSpPr>
            <a:spLocks noChangeArrowheads="1"/>
          </p:cNvSpPr>
          <p:nvPr/>
        </p:nvSpPr>
        <p:spPr bwMode="auto">
          <a:xfrm>
            <a:off x="8588991" y="6136943"/>
            <a:ext cx="2925763" cy="37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b="0" i="0">
                <a:solidFill>
                  <a:srgbClr val="00B0F0"/>
                </a:solidFill>
              </a:rPr>
              <a:t>[Ref. W. Stalling, 10/e, P.98]</a:t>
            </a:r>
            <a:endParaRPr lang="en-US">
              <a:solidFill>
                <a:srgbClr val="00B0F0"/>
              </a:solidFill>
            </a:endParaRPr>
          </a:p>
        </p:txBody>
      </p:sp>
    </p:spTree>
    <p:extLst>
      <p:ext uri="{BB962C8B-B14F-4D97-AF65-F5344CB8AC3E}">
        <p14:creationId xmlns:p14="http://schemas.microsoft.com/office/powerpoint/2010/main" xmlns="" val="19520051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9515" y="280749"/>
            <a:ext cx="11295797" cy="830997"/>
          </a:xfrm>
          <a:prstGeom prst="rect">
            <a:avLst/>
          </a:prstGeom>
        </p:spPr>
        <p:txBody>
          <a:bodyPr wrap="square">
            <a:spAutoFit/>
          </a:bodyPr>
          <a:lstStyle/>
          <a:p>
            <a:pPr algn="just"/>
            <a:r>
              <a:rPr lang="en-US" sz="2400" b="1" dirty="0" smtClean="0"/>
              <a:t>Example 3.31: </a:t>
            </a:r>
            <a:r>
              <a:rPr lang="en-US" sz="2400" dirty="0" smtClean="0"/>
              <a:t>The </a:t>
            </a:r>
            <a:r>
              <a:rPr lang="en-US" sz="2400" dirty="0"/>
              <a:t>power of a signal is 10 </a:t>
            </a:r>
            <a:r>
              <a:rPr lang="en-US" sz="2400" dirty="0" err="1"/>
              <a:t>mW</a:t>
            </a:r>
            <a:r>
              <a:rPr lang="en-US" sz="2400" dirty="0"/>
              <a:t> and the power of the noise is 1 </a:t>
            </a:r>
            <a:r>
              <a:rPr lang="en-US" sz="2400" dirty="0" err="1"/>
              <a:t>μW</a:t>
            </a:r>
            <a:r>
              <a:rPr lang="en-US" sz="2400" dirty="0"/>
              <a:t>; what are the values of SNR and </a:t>
            </a:r>
            <a:r>
              <a:rPr lang="en-US" sz="2400" dirty="0" err="1"/>
              <a:t>SNR</a:t>
            </a:r>
            <a:r>
              <a:rPr lang="en-US" sz="2400" baseline="-25000" dirty="0" err="1"/>
              <a:t>dB</a:t>
            </a:r>
            <a:r>
              <a:rPr lang="en-US" sz="2400" baseline="-25000" dirty="0"/>
              <a:t> </a:t>
            </a:r>
            <a:r>
              <a:rPr lang="en-US" sz="2400" dirty="0"/>
              <a:t>?</a:t>
            </a:r>
          </a:p>
        </p:txBody>
      </p:sp>
      <p:pic>
        <p:nvPicPr>
          <p:cNvPr id="5" name="Picture 1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461838" y="1532601"/>
            <a:ext cx="5391150" cy="1052512"/>
          </a:xfrm>
          <a:prstGeom prst="rect">
            <a:avLst/>
          </a:prstGeom>
          <a:noFill/>
          <a:ln w="57150" cmpd="thinThick">
            <a:solidFill>
              <a:srgbClr val="3366FF"/>
            </a:solidFill>
            <a:miter lim="800000"/>
            <a:headEnd/>
            <a:tailEnd/>
          </a:ln>
          <a:extLst>
            <a:ext uri="{909E8E84-426E-40DD-AFC4-6F175D3DCCD1}">
              <a14:hiddenFill xmlns:a14="http://schemas.microsoft.com/office/drawing/2010/main" xmlns="">
                <a:solidFill>
                  <a:srgbClr val="FFFFFF"/>
                </a:solidFill>
              </a14:hiddenFill>
            </a:ext>
          </a:extLst>
        </p:spPr>
      </p:pic>
      <p:sp>
        <p:nvSpPr>
          <p:cNvPr id="6" name="TextBox 14"/>
          <p:cNvSpPr txBox="1">
            <a:spLocks noChangeArrowheads="1"/>
          </p:cNvSpPr>
          <p:nvPr/>
        </p:nvSpPr>
        <p:spPr bwMode="auto">
          <a:xfrm>
            <a:off x="5602406" y="922039"/>
            <a:ext cx="2090738" cy="37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dirty="0">
                <a:solidFill>
                  <a:srgbClr val="FF0000"/>
                </a:solidFill>
              </a:rPr>
              <a:t>10 </a:t>
            </a:r>
            <a:r>
              <a:rPr lang="en-US" dirty="0" err="1">
                <a:solidFill>
                  <a:srgbClr val="FF0000"/>
                </a:solidFill>
              </a:rPr>
              <a:t>mW</a:t>
            </a:r>
            <a:r>
              <a:rPr lang="en-US" dirty="0">
                <a:solidFill>
                  <a:srgbClr val="FF0000"/>
                </a:solidFill>
              </a:rPr>
              <a:t>=10,000 µW</a:t>
            </a:r>
          </a:p>
        </p:txBody>
      </p:sp>
      <p:sp>
        <p:nvSpPr>
          <p:cNvPr id="7" name="TextBox 6"/>
          <p:cNvSpPr txBox="1"/>
          <p:nvPr/>
        </p:nvSpPr>
        <p:spPr>
          <a:xfrm>
            <a:off x="5846109" y="1689525"/>
            <a:ext cx="311304" cy="369332"/>
          </a:xfrm>
          <a:prstGeom prst="rect">
            <a:avLst/>
          </a:prstGeom>
          <a:noFill/>
        </p:spPr>
        <p:txBody>
          <a:bodyPr wrap="none" rtlCol="0">
            <a:spAutoFit/>
          </a:bodyPr>
          <a:lstStyle/>
          <a:p>
            <a:r>
              <a:rPr lang="el-GR" dirty="0" smtClean="0"/>
              <a:t>µ</a:t>
            </a:r>
            <a:endParaRPr lang="en-US" dirty="0"/>
          </a:p>
        </p:txBody>
      </p:sp>
      <p:cxnSp>
        <p:nvCxnSpPr>
          <p:cNvPr id="9" name="Straight Connector 8"/>
          <p:cNvCxnSpPr/>
          <p:nvPr/>
        </p:nvCxnSpPr>
        <p:spPr>
          <a:xfrm>
            <a:off x="6001761" y="2058857"/>
            <a:ext cx="1556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930184" y="6183617"/>
            <a:ext cx="2829942" cy="369332"/>
          </a:xfrm>
          <a:prstGeom prst="rect">
            <a:avLst/>
          </a:prstGeom>
          <a:noFill/>
        </p:spPr>
        <p:txBody>
          <a:bodyPr wrap="none" rtlCol="0">
            <a:spAutoFit/>
          </a:bodyPr>
          <a:lstStyle/>
          <a:p>
            <a:r>
              <a:rPr lang="en-US" dirty="0" smtClean="0">
                <a:solidFill>
                  <a:srgbClr val="0070C0"/>
                </a:solidFill>
              </a:rPr>
              <a:t>Ref. B. A. Forouzan,4/e, p.84</a:t>
            </a:r>
            <a:endParaRPr lang="en-US" dirty="0">
              <a:solidFill>
                <a:srgbClr val="0070C0"/>
              </a:solidFill>
            </a:endParaRPr>
          </a:p>
        </p:txBody>
      </p:sp>
      <p:sp>
        <p:nvSpPr>
          <p:cNvPr id="11" name="Rectangle 10"/>
          <p:cNvSpPr/>
          <p:nvPr/>
        </p:nvSpPr>
        <p:spPr>
          <a:xfrm>
            <a:off x="454281" y="3005968"/>
            <a:ext cx="9017265" cy="461665"/>
          </a:xfrm>
          <a:prstGeom prst="rect">
            <a:avLst/>
          </a:prstGeom>
        </p:spPr>
        <p:txBody>
          <a:bodyPr wrap="square">
            <a:spAutoFit/>
          </a:bodyPr>
          <a:lstStyle/>
          <a:p>
            <a:pPr algn="just"/>
            <a:r>
              <a:rPr lang="en-US" sz="2400" b="1" dirty="0" smtClean="0"/>
              <a:t>Example 3.32: </a:t>
            </a:r>
            <a:r>
              <a:rPr lang="en-US" sz="2400" dirty="0" smtClean="0"/>
              <a:t>The </a:t>
            </a:r>
            <a:r>
              <a:rPr lang="en-US" sz="2400" dirty="0"/>
              <a:t>values of SNR and </a:t>
            </a:r>
            <a:r>
              <a:rPr lang="en-US" sz="2400" dirty="0" err="1"/>
              <a:t>SNR</a:t>
            </a:r>
            <a:r>
              <a:rPr lang="en-US" sz="2400" baseline="-25000" dirty="0" err="1"/>
              <a:t>dB</a:t>
            </a:r>
            <a:r>
              <a:rPr lang="en-US" sz="2400" dirty="0"/>
              <a:t> for a noiseless channel </a:t>
            </a:r>
            <a:r>
              <a:rPr lang="en-US" sz="2400" dirty="0" smtClean="0"/>
              <a:t>are:</a:t>
            </a:r>
            <a:endParaRPr lang="en-US" sz="2400" dirty="0"/>
          </a:p>
        </p:txBody>
      </p:sp>
      <p:pic>
        <p:nvPicPr>
          <p:cNvPr id="12" name="Picture 1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266546" y="3712215"/>
            <a:ext cx="3159125" cy="998537"/>
          </a:xfrm>
          <a:prstGeom prst="rect">
            <a:avLst/>
          </a:prstGeom>
          <a:noFill/>
          <a:ln w="57150" cmpd="thinThick">
            <a:solidFill>
              <a:srgbClr val="3366FF"/>
            </a:solidFill>
            <a:miter lim="800000"/>
            <a:headEnd/>
            <a:tailEnd/>
          </a:ln>
          <a:extLst>
            <a:ext uri="{909E8E84-426E-40DD-AFC4-6F175D3DCCD1}">
              <a14:hiddenFill xmlns:a14="http://schemas.microsoft.com/office/drawing/2010/main" xmlns="">
                <a:solidFill>
                  <a:srgbClr val="FFFFFF"/>
                </a:solidFill>
              </a14:hiddenFill>
            </a:ext>
          </a:extLst>
        </p:spPr>
      </p:pic>
      <p:sp>
        <p:nvSpPr>
          <p:cNvPr id="13" name="Rectangle 15"/>
          <p:cNvSpPr>
            <a:spLocks noChangeArrowheads="1"/>
          </p:cNvSpPr>
          <p:nvPr/>
        </p:nvSpPr>
        <p:spPr bwMode="auto">
          <a:xfrm>
            <a:off x="509515" y="4955334"/>
            <a:ext cx="85344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sz="2400" b="0" i="0" baseline="0" dirty="0">
                <a:solidFill>
                  <a:srgbClr val="FF0000"/>
                </a:solidFill>
              </a:rPr>
              <a:t>We can never achieve this ratio in real life; it is an ideal.</a:t>
            </a:r>
          </a:p>
        </p:txBody>
      </p:sp>
      <p:sp>
        <p:nvSpPr>
          <p:cNvPr id="14" name="TextBox 13"/>
          <p:cNvSpPr txBox="1"/>
          <p:nvPr/>
        </p:nvSpPr>
        <p:spPr>
          <a:xfrm>
            <a:off x="8970744" y="1485028"/>
            <a:ext cx="3051210" cy="707886"/>
          </a:xfrm>
          <a:prstGeom prst="rect">
            <a:avLst/>
          </a:prstGeom>
          <a:noFill/>
          <a:ln>
            <a:solidFill>
              <a:srgbClr val="FF0000"/>
            </a:solidFill>
          </a:ln>
        </p:spPr>
        <p:txBody>
          <a:bodyPr wrap="square" rtlCol="0">
            <a:spAutoFit/>
          </a:bodyPr>
          <a:lstStyle/>
          <a:p>
            <a:r>
              <a:rPr lang="en-US" sz="2000" dirty="0" smtClean="0">
                <a:solidFill>
                  <a:srgbClr val="FF0000"/>
                </a:solidFill>
              </a:rPr>
              <a:t>SNR(signal-to-noise ratio)</a:t>
            </a:r>
          </a:p>
          <a:p>
            <a:r>
              <a:rPr lang="en-US" sz="2000" dirty="0" smtClean="0">
                <a:solidFill>
                  <a:srgbClr val="FF0000"/>
                </a:solidFill>
              </a:rPr>
              <a:t>=signal power/noise power</a:t>
            </a:r>
            <a:endParaRPr lang="en-US" sz="2000" dirty="0">
              <a:solidFill>
                <a:srgbClr val="FF0000"/>
              </a:solidFill>
            </a:endParaRPr>
          </a:p>
        </p:txBody>
      </p:sp>
    </p:spTree>
    <p:extLst>
      <p:ext uri="{BB962C8B-B14F-4D97-AF65-F5344CB8AC3E}">
        <p14:creationId xmlns:p14="http://schemas.microsoft.com/office/powerpoint/2010/main" xmlns="" val="22765401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1821" y="1160060"/>
            <a:ext cx="10003809" cy="4681182"/>
          </a:xfrm>
          <a:prstGeom prst="rect">
            <a:avLst/>
          </a:prstGeom>
          <a:ln>
            <a:noFill/>
          </a:ln>
        </p:spPr>
      </p:pic>
      <p:pic>
        <p:nvPicPr>
          <p:cNvPr id="5" name="Picture 4"/>
          <p:cNvPicPr>
            <a:picLocks noChangeAspect="1"/>
          </p:cNvPicPr>
          <p:nvPr/>
        </p:nvPicPr>
        <p:blipFill>
          <a:blip r:embed="rId3"/>
          <a:stretch>
            <a:fillRect/>
          </a:stretch>
        </p:blipFill>
        <p:spPr>
          <a:xfrm>
            <a:off x="1240665" y="5972553"/>
            <a:ext cx="2743200" cy="335654"/>
          </a:xfrm>
          <a:prstGeom prst="rect">
            <a:avLst/>
          </a:prstGeom>
        </p:spPr>
      </p:pic>
      <p:sp>
        <p:nvSpPr>
          <p:cNvPr id="6" name="TextBox 5"/>
          <p:cNvSpPr txBox="1"/>
          <p:nvPr/>
        </p:nvSpPr>
        <p:spPr>
          <a:xfrm>
            <a:off x="1240665" y="6272396"/>
            <a:ext cx="2208233" cy="369332"/>
          </a:xfrm>
          <a:prstGeom prst="rect">
            <a:avLst/>
          </a:prstGeom>
          <a:noFill/>
        </p:spPr>
        <p:txBody>
          <a:bodyPr wrap="none" rtlCol="0">
            <a:spAutoFit/>
          </a:bodyPr>
          <a:lstStyle/>
          <a:p>
            <a:r>
              <a:rPr lang="en-US" dirty="0" smtClean="0">
                <a:solidFill>
                  <a:srgbClr val="0070C0"/>
                </a:solidFill>
              </a:rPr>
              <a:t>Ref. B.P. Lathi,3/e, p.3</a:t>
            </a:r>
            <a:endParaRPr lang="en-US" dirty="0">
              <a:solidFill>
                <a:srgbClr val="0070C0"/>
              </a:solidFill>
            </a:endParaRPr>
          </a:p>
        </p:txBody>
      </p:sp>
      <p:sp>
        <p:nvSpPr>
          <p:cNvPr id="7" name="TextBox 6"/>
          <p:cNvSpPr txBox="1"/>
          <p:nvPr/>
        </p:nvSpPr>
        <p:spPr>
          <a:xfrm>
            <a:off x="2006221" y="259309"/>
            <a:ext cx="7908062" cy="769441"/>
          </a:xfrm>
          <a:prstGeom prst="rect">
            <a:avLst/>
          </a:prstGeom>
          <a:noFill/>
          <a:ln>
            <a:solidFill>
              <a:srgbClr val="C00000"/>
            </a:solidFill>
          </a:ln>
        </p:spPr>
        <p:txBody>
          <a:bodyPr wrap="none" rtlCol="0">
            <a:spAutoFit/>
          </a:bodyPr>
          <a:lstStyle/>
          <a:p>
            <a:r>
              <a:rPr lang="en-US" sz="4400" b="1" dirty="0" smtClean="0"/>
              <a:t>A Typical Communication System</a:t>
            </a:r>
            <a:endParaRPr lang="en-US" sz="4400" b="1" dirty="0"/>
          </a:p>
        </p:txBody>
      </p:sp>
      <p:sp>
        <p:nvSpPr>
          <p:cNvPr id="8" name="TextBox 7"/>
          <p:cNvSpPr txBox="1"/>
          <p:nvPr/>
        </p:nvSpPr>
        <p:spPr>
          <a:xfrm>
            <a:off x="3731664" y="1234569"/>
            <a:ext cx="6638356" cy="369332"/>
          </a:xfrm>
          <a:prstGeom prst="rect">
            <a:avLst/>
          </a:prstGeom>
          <a:noFill/>
          <a:ln>
            <a:noFill/>
          </a:ln>
        </p:spPr>
        <p:txBody>
          <a:bodyPr wrap="none" rtlCol="0">
            <a:spAutoFit/>
          </a:bodyPr>
          <a:lstStyle/>
          <a:p>
            <a:r>
              <a:rPr lang="en-US" b="1" dirty="0" smtClean="0">
                <a:solidFill>
                  <a:srgbClr val="7030A0"/>
                </a:solidFill>
              </a:rPr>
              <a:t>Twisted pair cable, coaxial cable, optical fiber, wireless or radio link.</a:t>
            </a:r>
            <a:endParaRPr lang="en-US" b="1" dirty="0">
              <a:solidFill>
                <a:srgbClr val="7030A0"/>
              </a:solidFill>
            </a:endParaRPr>
          </a:p>
        </p:txBody>
      </p:sp>
      <p:sp>
        <p:nvSpPr>
          <p:cNvPr id="14" name="Oval 13"/>
          <p:cNvSpPr/>
          <p:nvPr/>
        </p:nvSpPr>
        <p:spPr>
          <a:xfrm>
            <a:off x="5871670" y="2593075"/>
            <a:ext cx="802085"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18" idx="0"/>
          </p:cNvCxnSpPr>
          <p:nvPr/>
        </p:nvCxnSpPr>
        <p:spPr>
          <a:xfrm flipV="1">
            <a:off x="2996178" y="2859205"/>
            <a:ext cx="675072" cy="6669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377145" y="3526135"/>
            <a:ext cx="3238066" cy="369332"/>
          </a:xfrm>
          <a:prstGeom prst="rect">
            <a:avLst/>
          </a:prstGeom>
          <a:noFill/>
          <a:ln>
            <a:noFill/>
          </a:ln>
        </p:spPr>
        <p:txBody>
          <a:bodyPr wrap="none" rtlCol="0">
            <a:spAutoFit/>
          </a:bodyPr>
          <a:lstStyle/>
          <a:p>
            <a:r>
              <a:rPr lang="en-US" dirty="0" smtClean="0">
                <a:solidFill>
                  <a:srgbClr val="FF0000"/>
                </a:solidFill>
              </a:rPr>
              <a:t>message signal/baseband signal</a:t>
            </a:r>
            <a:endParaRPr lang="en-US" dirty="0">
              <a:solidFill>
                <a:srgbClr val="FF0000"/>
              </a:solidFill>
            </a:endParaRPr>
          </a:p>
        </p:txBody>
      </p:sp>
      <p:sp>
        <p:nvSpPr>
          <p:cNvPr id="21" name="TextBox 20"/>
          <p:cNvSpPr txBox="1"/>
          <p:nvPr/>
        </p:nvSpPr>
        <p:spPr>
          <a:xfrm>
            <a:off x="341194" y="1673102"/>
            <a:ext cx="1178079" cy="523220"/>
          </a:xfrm>
          <a:prstGeom prst="rect">
            <a:avLst/>
          </a:prstGeom>
          <a:noFill/>
          <a:ln>
            <a:noFill/>
          </a:ln>
        </p:spPr>
        <p:txBody>
          <a:bodyPr wrap="none" rtlCol="0">
            <a:spAutoFit/>
          </a:bodyPr>
          <a:lstStyle/>
          <a:p>
            <a:r>
              <a:rPr lang="en-US" sz="2800" dirty="0" smtClean="0">
                <a:solidFill>
                  <a:srgbClr val="FF0000"/>
                </a:solidFill>
              </a:rPr>
              <a:t>Source</a:t>
            </a:r>
            <a:endParaRPr lang="en-US" sz="2800" dirty="0">
              <a:solidFill>
                <a:srgbClr val="FF0000"/>
              </a:solidFill>
            </a:endParaRPr>
          </a:p>
        </p:txBody>
      </p:sp>
      <p:sp>
        <p:nvSpPr>
          <p:cNvPr id="23" name="TextBox 22"/>
          <p:cNvSpPr txBox="1"/>
          <p:nvPr/>
        </p:nvSpPr>
        <p:spPr>
          <a:xfrm>
            <a:off x="10110798" y="1720598"/>
            <a:ext cx="1860446" cy="523220"/>
          </a:xfrm>
          <a:prstGeom prst="rect">
            <a:avLst/>
          </a:prstGeom>
          <a:noFill/>
          <a:ln>
            <a:noFill/>
          </a:ln>
        </p:spPr>
        <p:txBody>
          <a:bodyPr wrap="none" rtlCol="0">
            <a:spAutoFit/>
          </a:bodyPr>
          <a:lstStyle/>
          <a:p>
            <a:r>
              <a:rPr lang="en-US" sz="2800" dirty="0" smtClean="0">
                <a:solidFill>
                  <a:srgbClr val="FF0000"/>
                </a:solidFill>
              </a:rPr>
              <a:t>Destination</a:t>
            </a:r>
            <a:endParaRPr lang="en-US" sz="2800" dirty="0">
              <a:solidFill>
                <a:srgbClr val="FF0000"/>
              </a:solidFill>
            </a:endParaRPr>
          </a:p>
        </p:txBody>
      </p:sp>
      <p:sp>
        <p:nvSpPr>
          <p:cNvPr id="24" name="TextBox 23"/>
          <p:cNvSpPr txBox="1"/>
          <p:nvPr/>
        </p:nvSpPr>
        <p:spPr>
          <a:xfrm>
            <a:off x="5605205" y="1686059"/>
            <a:ext cx="1417376" cy="523220"/>
          </a:xfrm>
          <a:prstGeom prst="rect">
            <a:avLst/>
          </a:prstGeom>
          <a:noFill/>
          <a:ln>
            <a:noFill/>
          </a:ln>
        </p:spPr>
        <p:txBody>
          <a:bodyPr wrap="none" rtlCol="0">
            <a:spAutoFit/>
          </a:bodyPr>
          <a:lstStyle/>
          <a:p>
            <a:r>
              <a:rPr lang="en-US" sz="2800" dirty="0" smtClean="0">
                <a:solidFill>
                  <a:srgbClr val="FF0000"/>
                </a:solidFill>
              </a:rPr>
              <a:t>Medium</a:t>
            </a:r>
            <a:endParaRPr lang="en-US" sz="2800" dirty="0">
              <a:solidFill>
                <a:srgbClr val="FF0000"/>
              </a:solidFill>
            </a:endParaRPr>
          </a:p>
        </p:txBody>
      </p:sp>
      <p:cxnSp>
        <p:nvCxnSpPr>
          <p:cNvPr id="26" name="Straight Arrow Connector 25"/>
          <p:cNvCxnSpPr/>
          <p:nvPr/>
        </p:nvCxnSpPr>
        <p:spPr>
          <a:xfrm flipV="1">
            <a:off x="6272712" y="1658763"/>
            <a:ext cx="1056136" cy="1057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5803430" y="4599295"/>
            <a:ext cx="897620" cy="9689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42746" y="2593075"/>
            <a:ext cx="846161"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808209" y="3691992"/>
            <a:ext cx="4107856" cy="369332"/>
          </a:xfrm>
          <a:prstGeom prst="rect">
            <a:avLst/>
          </a:prstGeom>
          <a:noFill/>
          <a:ln>
            <a:noFill/>
          </a:ln>
        </p:spPr>
        <p:txBody>
          <a:bodyPr wrap="none" rtlCol="0">
            <a:spAutoFit/>
          </a:bodyPr>
          <a:lstStyle/>
          <a:p>
            <a:r>
              <a:rPr lang="en-US" b="1" dirty="0" smtClean="0">
                <a:solidFill>
                  <a:srgbClr val="7030A0"/>
                </a:solidFill>
              </a:rPr>
              <a:t>Calculation of detection-error probability</a:t>
            </a:r>
            <a:endParaRPr lang="en-US" b="1" dirty="0">
              <a:solidFill>
                <a:srgbClr val="7030A0"/>
              </a:solidFill>
            </a:endParaRPr>
          </a:p>
        </p:txBody>
      </p:sp>
      <p:sp>
        <p:nvSpPr>
          <p:cNvPr id="31" name="TextBox 30"/>
          <p:cNvSpPr txBox="1"/>
          <p:nvPr/>
        </p:nvSpPr>
        <p:spPr>
          <a:xfrm>
            <a:off x="6823726" y="4910868"/>
            <a:ext cx="2688749" cy="369332"/>
          </a:xfrm>
          <a:prstGeom prst="rect">
            <a:avLst/>
          </a:prstGeom>
          <a:noFill/>
          <a:ln>
            <a:noFill/>
          </a:ln>
        </p:spPr>
        <p:txBody>
          <a:bodyPr wrap="none" rtlCol="0">
            <a:spAutoFit/>
          </a:bodyPr>
          <a:lstStyle/>
          <a:p>
            <a:r>
              <a:rPr lang="en-US" b="1" dirty="0" smtClean="0">
                <a:solidFill>
                  <a:srgbClr val="7030A0"/>
                </a:solidFill>
              </a:rPr>
              <a:t>Transmission impairments</a:t>
            </a:r>
            <a:endParaRPr lang="en-US" b="1" dirty="0">
              <a:solidFill>
                <a:srgbClr val="7030A0"/>
              </a:solidFill>
            </a:endParaRPr>
          </a:p>
        </p:txBody>
      </p:sp>
      <p:cxnSp>
        <p:nvCxnSpPr>
          <p:cNvPr id="34" name="Straight Arrow Connector 33"/>
          <p:cNvCxnSpPr/>
          <p:nvPr/>
        </p:nvCxnSpPr>
        <p:spPr>
          <a:xfrm flipH="1" flipV="1">
            <a:off x="7586582" y="3231595"/>
            <a:ext cx="192642" cy="5201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042006" y="4191507"/>
            <a:ext cx="4580806" cy="646331"/>
          </a:xfrm>
          <a:prstGeom prst="rect">
            <a:avLst/>
          </a:prstGeom>
          <a:noFill/>
        </p:spPr>
        <p:txBody>
          <a:bodyPr wrap="none" rtlCol="0">
            <a:spAutoFit/>
          </a:bodyPr>
          <a:lstStyle/>
          <a:p>
            <a:r>
              <a:rPr lang="en-US" b="1" dirty="0" smtClean="0">
                <a:solidFill>
                  <a:srgbClr val="7030A0"/>
                </a:solidFill>
              </a:rPr>
              <a:t>Channel coding (encoder), before modulation.</a:t>
            </a:r>
          </a:p>
          <a:p>
            <a:r>
              <a:rPr lang="en-US" b="1" dirty="0" smtClean="0">
                <a:solidFill>
                  <a:srgbClr val="7030A0"/>
                </a:solidFill>
              </a:rPr>
              <a:t>Error detection and correction codes</a:t>
            </a:r>
            <a:endParaRPr lang="en-US" b="1" dirty="0">
              <a:solidFill>
                <a:srgbClr val="7030A0"/>
              </a:solidFill>
            </a:endParaRPr>
          </a:p>
        </p:txBody>
      </p:sp>
      <p:sp>
        <p:nvSpPr>
          <p:cNvPr id="37" name="TextBox 36"/>
          <p:cNvSpPr txBox="1"/>
          <p:nvPr/>
        </p:nvSpPr>
        <p:spPr>
          <a:xfrm>
            <a:off x="3724553" y="1910684"/>
            <a:ext cx="1269386" cy="369332"/>
          </a:xfrm>
          <a:prstGeom prst="rect">
            <a:avLst/>
          </a:prstGeom>
          <a:noFill/>
        </p:spPr>
        <p:txBody>
          <a:bodyPr wrap="none" rtlCol="0">
            <a:spAutoFit/>
          </a:bodyPr>
          <a:lstStyle/>
          <a:p>
            <a:r>
              <a:rPr lang="en-US" dirty="0" smtClean="0">
                <a:solidFill>
                  <a:srgbClr val="FF0000"/>
                </a:solidFill>
              </a:rPr>
              <a:t>modulation</a:t>
            </a:r>
            <a:endParaRPr lang="en-US" dirty="0">
              <a:solidFill>
                <a:srgbClr val="FF0000"/>
              </a:solidFill>
            </a:endParaRPr>
          </a:p>
        </p:txBody>
      </p:sp>
      <p:sp>
        <p:nvSpPr>
          <p:cNvPr id="38" name="TextBox 37"/>
          <p:cNvSpPr txBox="1"/>
          <p:nvPr/>
        </p:nvSpPr>
        <p:spPr>
          <a:xfrm>
            <a:off x="7398083" y="1926604"/>
            <a:ext cx="1506631" cy="369332"/>
          </a:xfrm>
          <a:prstGeom prst="rect">
            <a:avLst/>
          </a:prstGeom>
          <a:noFill/>
        </p:spPr>
        <p:txBody>
          <a:bodyPr wrap="none" rtlCol="0">
            <a:spAutoFit/>
          </a:bodyPr>
          <a:lstStyle/>
          <a:p>
            <a:r>
              <a:rPr lang="en-US" dirty="0" smtClean="0">
                <a:solidFill>
                  <a:srgbClr val="FF0000"/>
                </a:solidFill>
              </a:rPr>
              <a:t>demodulation</a:t>
            </a:r>
            <a:endParaRPr lang="en-US" dirty="0">
              <a:solidFill>
                <a:srgbClr val="FF0000"/>
              </a:solidFill>
            </a:endParaRPr>
          </a:p>
        </p:txBody>
      </p:sp>
      <p:sp>
        <p:nvSpPr>
          <p:cNvPr id="22" name="TextBox 21"/>
          <p:cNvSpPr txBox="1"/>
          <p:nvPr/>
        </p:nvSpPr>
        <p:spPr>
          <a:xfrm>
            <a:off x="7328848" y="4228000"/>
            <a:ext cx="4654992" cy="646331"/>
          </a:xfrm>
          <a:prstGeom prst="rect">
            <a:avLst/>
          </a:prstGeom>
          <a:noFill/>
        </p:spPr>
        <p:txBody>
          <a:bodyPr wrap="none" rtlCol="0">
            <a:spAutoFit/>
          </a:bodyPr>
          <a:lstStyle/>
          <a:p>
            <a:r>
              <a:rPr lang="en-US" b="1" dirty="0" smtClean="0">
                <a:solidFill>
                  <a:srgbClr val="7030A0"/>
                </a:solidFill>
              </a:rPr>
              <a:t>Channel coding (decoder), after demodulation.</a:t>
            </a:r>
          </a:p>
          <a:p>
            <a:r>
              <a:rPr lang="en-US" b="1" dirty="0" smtClean="0">
                <a:solidFill>
                  <a:srgbClr val="7030A0"/>
                </a:solidFill>
              </a:rPr>
              <a:t>Error detection and correction codes</a:t>
            </a:r>
            <a:endParaRPr lang="en-US" b="1" dirty="0">
              <a:solidFill>
                <a:srgbClr val="7030A0"/>
              </a:solidFill>
            </a:endParaRPr>
          </a:p>
        </p:txBody>
      </p:sp>
      <p:cxnSp>
        <p:nvCxnSpPr>
          <p:cNvPr id="3" name="Straight Arrow Connector 2"/>
          <p:cNvCxnSpPr/>
          <p:nvPr/>
        </p:nvCxnSpPr>
        <p:spPr>
          <a:xfrm flipH="1" flipV="1">
            <a:off x="3731664" y="3043451"/>
            <a:ext cx="103357" cy="114805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529851" y="3030640"/>
            <a:ext cx="218364" cy="119736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129496" y="5822352"/>
            <a:ext cx="5737608" cy="400110"/>
          </a:xfrm>
          <a:prstGeom prst="rect">
            <a:avLst/>
          </a:prstGeom>
          <a:noFill/>
        </p:spPr>
        <p:txBody>
          <a:bodyPr wrap="square" rtlCol="0">
            <a:spAutoFit/>
          </a:bodyPr>
          <a:lstStyle/>
          <a:p>
            <a:r>
              <a:rPr lang="en-US" sz="2000" dirty="0" smtClean="0"/>
              <a:t>SNR(signal-to-noise ratio) =signal power/noise power</a:t>
            </a:r>
            <a:endParaRPr lang="en-US" sz="2000" dirty="0"/>
          </a:p>
        </p:txBody>
      </p:sp>
      <p:sp>
        <p:nvSpPr>
          <p:cNvPr id="27" name="TextBox 26"/>
          <p:cNvSpPr txBox="1"/>
          <p:nvPr/>
        </p:nvSpPr>
        <p:spPr>
          <a:xfrm>
            <a:off x="4049528" y="6229979"/>
            <a:ext cx="8009116" cy="461665"/>
          </a:xfrm>
          <a:prstGeom prst="rect">
            <a:avLst/>
          </a:prstGeom>
          <a:noFill/>
        </p:spPr>
        <p:txBody>
          <a:bodyPr wrap="none" rtlCol="0">
            <a:spAutoFit/>
          </a:bodyPr>
          <a:lstStyle/>
          <a:p>
            <a:r>
              <a:rPr lang="en-US" sz="2400" b="1" dirty="0" smtClean="0">
                <a:solidFill>
                  <a:srgbClr val="FF0000"/>
                </a:solidFill>
              </a:rPr>
              <a:t>Can an amplifier help improving the SNR of a received signal?</a:t>
            </a:r>
            <a:endParaRPr lang="en-US" sz="2400" b="1" dirty="0">
              <a:solidFill>
                <a:srgbClr val="FF0000"/>
              </a:solidFill>
            </a:endParaRPr>
          </a:p>
        </p:txBody>
      </p:sp>
    </p:spTree>
    <p:extLst>
      <p:ext uri="{BB962C8B-B14F-4D97-AF65-F5344CB8AC3E}">
        <p14:creationId xmlns:p14="http://schemas.microsoft.com/office/powerpoint/2010/main" xmlns="" val="19548240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70758" y="542543"/>
            <a:ext cx="8281987" cy="476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p:cNvSpPr/>
          <p:nvPr/>
        </p:nvSpPr>
        <p:spPr>
          <a:xfrm>
            <a:off x="3198122" y="173211"/>
            <a:ext cx="5427260" cy="369332"/>
          </a:xfrm>
          <a:prstGeom prst="rect">
            <a:avLst/>
          </a:prstGeom>
        </p:spPr>
        <p:txBody>
          <a:bodyPr wrap="square">
            <a:spAutoFit/>
          </a:bodyPr>
          <a:lstStyle/>
          <a:p>
            <a:r>
              <a:rPr lang="en-US" b="1" i="1" dirty="0">
                <a:solidFill>
                  <a:srgbClr val="000000"/>
                </a:solidFill>
                <a:latin typeface="Times-Italic"/>
              </a:rPr>
              <a:t>Two cases </a:t>
            </a:r>
            <a:r>
              <a:rPr lang="en-US" b="1" i="1" dirty="0" smtClean="0">
                <a:solidFill>
                  <a:srgbClr val="000000"/>
                </a:solidFill>
                <a:latin typeface="Times-Italic"/>
              </a:rPr>
              <a:t>of SNR</a:t>
            </a:r>
            <a:r>
              <a:rPr lang="en-US" b="1" i="1" dirty="0">
                <a:solidFill>
                  <a:srgbClr val="000000"/>
                </a:solidFill>
                <a:latin typeface="Times-Italic"/>
              </a:rPr>
              <a:t>: a high SNR and a low </a:t>
            </a:r>
            <a:r>
              <a:rPr lang="en-US" b="1" i="1" dirty="0" smtClean="0">
                <a:solidFill>
                  <a:srgbClr val="000000"/>
                </a:solidFill>
                <a:latin typeface="Times-Italic"/>
              </a:rPr>
              <a:t>SNR</a:t>
            </a:r>
            <a:endParaRPr lang="en-US" b="1" dirty="0"/>
          </a:p>
        </p:txBody>
      </p:sp>
      <p:sp>
        <p:nvSpPr>
          <p:cNvPr id="11" name="TextBox 10"/>
          <p:cNvSpPr txBox="1"/>
          <p:nvPr/>
        </p:nvSpPr>
        <p:spPr>
          <a:xfrm>
            <a:off x="8930184" y="6183617"/>
            <a:ext cx="2829942" cy="369332"/>
          </a:xfrm>
          <a:prstGeom prst="rect">
            <a:avLst/>
          </a:prstGeom>
          <a:noFill/>
        </p:spPr>
        <p:txBody>
          <a:bodyPr wrap="none" rtlCol="0">
            <a:spAutoFit/>
          </a:bodyPr>
          <a:lstStyle/>
          <a:p>
            <a:r>
              <a:rPr lang="en-US" dirty="0" smtClean="0">
                <a:solidFill>
                  <a:srgbClr val="0070C0"/>
                </a:solidFill>
              </a:rPr>
              <a:t>Ref. B. A. Forouzan,4/e, p.85</a:t>
            </a:r>
            <a:endParaRPr lang="en-US" dirty="0">
              <a:solidFill>
                <a:srgbClr val="0070C0"/>
              </a:solidFill>
            </a:endParaRPr>
          </a:p>
        </p:txBody>
      </p:sp>
      <p:sp>
        <p:nvSpPr>
          <p:cNvPr id="14" name="TextBox 13"/>
          <p:cNvSpPr txBox="1"/>
          <p:nvPr/>
        </p:nvSpPr>
        <p:spPr>
          <a:xfrm>
            <a:off x="2007250" y="5462222"/>
            <a:ext cx="7974106" cy="646331"/>
          </a:xfrm>
          <a:prstGeom prst="rect">
            <a:avLst/>
          </a:prstGeom>
          <a:noFill/>
        </p:spPr>
        <p:txBody>
          <a:bodyPr wrap="none" rtlCol="0">
            <a:spAutoFit/>
          </a:bodyPr>
          <a:lstStyle/>
          <a:p>
            <a:r>
              <a:rPr lang="en-US" sz="3600" dirty="0" smtClean="0">
                <a:solidFill>
                  <a:srgbClr val="FF0000"/>
                </a:solidFill>
              </a:rPr>
              <a:t>QUIZ: Can an amplifier improve the SNR? </a:t>
            </a:r>
            <a:endParaRPr lang="en-US" sz="3600" dirty="0">
              <a:solidFill>
                <a:srgbClr val="FF0000"/>
              </a:solidFill>
            </a:endParaRPr>
          </a:p>
        </p:txBody>
      </p:sp>
    </p:spTree>
    <p:extLst>
      <p:ext uri="{BB962C8B-B14F-4D97-AF65-F5344CB8AC3E}">
        <p14:creationId xmlns:p14="http://schemas.microsoft.com/office/powerpoint/2010/main" xmlns="" val="31576154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7276" y="169141"/>
            <a:ext cx="6803979" cy="646331"/>
          </a:xfrm>
          <a:prstGeom prst="rect">
            <a:avLst/>
          </a:prstGeom>
          <a:noFill/>
          <a:ln>
            <a:solidFill>
              <a:srgbClr val="C00000"/>
            </a:solidFill>
          </a:ln>
        </p:spPr>
        <p:txBody>
          <a:bodyPr wrap="none" rtlCol="0">
            <a:spAutoFit/>
          </a:bodyPr>
          <a:lstStyle/>
          <a:p>
            <a:pPr algn="ctr"/>
            <a:r>
              <a:rPr lang="en-US" sz="3600" b="1" dirty="0" smtClean="0"/>
              <a:t>Channel Capacity/Data </a:t>
            </a:r>
            <a:r>
              <a:rPr lang="en-US" sz="3600" b="1" dirty="0"/>
              <a:t>R</a:t>
            </a:r>
            <a:r>
              <a:rPr lang="en-US" sz="3600" b="1" dirty="0" smtClean="0"/>
              <a:t>ate </a:t>
            </a:r>
            <a:r>
              <a:rPr lang="en-US" sz="3600" b="1" dirty="0"/>
              <a:t>L</a:t>
            </a:r>
            <a:r>
              <a:rPr lang="en-US" sz="3600" b="1" dirty="0" smtClean="0"/>
              <a:t>imits</a:t>
            </a:r>
            <a:endParaRPr lang="en-US" sz="3600" b="1" dirty="0"/>
          </a:p>
        </p:txBody>
      </p:sp>
      <p:sp>
        <p:nvSpPr>
          <p:cNvPr id="6" name="Rectangle 5"/>
          <p:cNvSpPr/>
          <p:nvPr/>
        </p:nvSpPr>
        <p:spPr>
          <a:xfrm>
            <a:off x="266714" y="2876963"/>
            <a:ext cx="6928636" cy="1015663"/>
          </a:xfrm>
          <a:prstGeom prst="rect">
            <a:avLst/>
          </a:prstGeom>
          <a:ln>
            <a:solidFill>
              <a:srgbClr val="00B0F0"/>
            </a:solidFill>
          </a:ln>
        </p:spPr>
        <p:txBody>
          <a:bodyPr wrap="square">
            <a:spAutoFit/>
          </a:bodyPr>
          <a:lstStyle/>
          <a:p>
            <a:pPr algn="just"/>
            <a:r>
              <a:rPr lang="en-US" sz="2000" dirty="0">
                <a:solidFill>
                  <a:srgbClr val="7030A0"/>
                </a:solidFill>
              </a:rPr>
              <a:t>The maximum rate at which data can be transmitted over a given communication path, or channel, under given conditions, is referred to as the channel capacity. </a:t>
            </a:r>
          </a:p>
        </p:txBody>
      </p:sp>
      <p:sp>
        <p:nvSpPr>
          <p:cNvPr id="7" name="Rectangle 6"/>
          <p:cNvSpPr/>
          <p:nvPr/>
        </p:nvSpPr>
        <p:spPr>
          <a:xfrm>
            <a:off x="263734" y="904075"/>
            <a:ext cx="6928636" cy="1938992"/>
          </a:xfrm>
          <a:prstGeom prst="rect">
            <a:avLst/>
          </a:prstGeom>
          <a:ln>
            <a:solidFill>
              <a:srgbClr val="FF0000"/>
            </a:solidFill>
          </a:ln>
        </p:spPr>
        <p:txBody>
          <a:bodyPr wrap="square">
            <a:spAutoFit/>
          </a:bodyPr>
          <a:lstStyle/>
          <a:p>
            <a:pPr algn="just">
              <a:defRPr/>
            </a:pPr>
            <a:r>
              <a:rPr lang="en-US" sz="2000" dirty="0">
                <a:effectLst>
                  <a:outerShdw blurRad="38100" dist="38100" dir="2700000" algn="tl">
                    <a:srgbClr val="C0C0C0"/>
                  </a:outerShdw>
                </a:effectLst>
              </a:rPr>
              <a:t>A very important consideration in data communications is how fast we can send data, in bits per second, over a channel. Data rate depends on three factors:</a:t>
            </a:r>
          </a:p>
          <a:p>
            <a:pPr algn="just">
              <a:defRPr/>
            </a:pPr>
            <a:r>
              <a:rPr lang="en-US" sz="2000" dirty="0">
                <a:solidFill>
                  <a:schemeClr val="hlink"/>
                </a:solidFill>
                <a:effectLst>
                  <a:outerShdw blurRad="38100" dist="38100" dir="2700000" algn="tl">
                    <a:srgbClr val="C0C0C0"/>
                  </a:outerShdw>
                </a:effectLst>
              </a:rPr>
              <a:t>   1.</a:t>
            </a:r>
            <a:r>
              <a:rPr lang="en-US" sz="2000" dirty="0">
                <a:effectLst>
                  <a:outerShdw blurRad="38100" dist="38100" dir="2700000" algn="tl">
                    <a:srgbClr val="C0C0C0"/>
                  </a:outerShdw>
                </a:effectLst>
              </a:rPr>
              <a:t> The bandwidth available</a:t>
            </a:r>
          </a:p>
          <a:p>
            <a:pPr algn="just">
              <a:defRPr/>
            </a:pPr>
            <a:r>
              <a:rPr lang="en-US" sz="2000" dirty="0">
                <a:solidFill>
                  <a:schemeClr val="hlink"/>
                </a:solidFill>
                <a:effectLst>
                  <a:outerShdw blurRad="38100" dist="38100" dir="2700000" algn="tl">
                    <a:srgbClr val="C0C0C0"/>
                  </a:outerShdw>
                </a:effectLst>
              </a:rPr>
              <a:t>   2.</a:t>
            </a:r>
            <a:r>
              <a:rPr lang="en-US" sz="2000" dirty="0">
                <a:effectLst>
                  <a:outerShdw blurRad="38100" dist="38100" dir="2700000" algn="tl">
                    <a:srgbClr val="C0C0C0"/>
                  </a:outerShdw>
                </a:effectLst>
              </a:rPr>
              <a:t> The level of the signals we use</a:t>
            </a:r>
          </a:p>
          <a:p>
            <a:pPr algn="just">
              <a:defRPr/>
            </a:pPr>
            <a:r>
              <a:rPr lang="en-US" sz="2000" dirty="0">
                <a:solidFill>
                  <a:schemeClr val="hlink"/>
                </a:solidFill>
                <a:effectLst>
                  <a:outerShdw blurRad="38100" dist="38100" dir="2700000" algn="tl">
                    <a:srgbClr val="C0C0C0"/>
                  </a:outerShdw>
                </a:effectLst>
              </a:rPr>
              <a:t>   3</a:t>
            </a:r>
            <a:r>
              <a:rPr lang="en-US" sz="2000" dirty="0">
                <a:effectLst>
                  <a:outerShdw blurRad="38100" dist="38100" dir="2700000" algn="tl">
                    <a:srgbClr val="C0C0C0"/>
                  </a:outerShdw>
                </a:effectLst>
              </a:rPr>
              <a:t>. The quality of the </a:t>
            </a:r>
            <a:r>
              <a:rPr lang="en-US" sz="2000" dirty="0" smtClean="0">
                <a:effectLst>
                  <a:outerShdw blurRad="38100" dist="38100" dir="2700000" algn="tl">
                    <a:srgbClr val="C0C0C0"/>
                  </a:outerShdw>
                </a:effectLst>
              </a:rPr>
              <a:t>channel </a:t>
            </a:r>
            <a:r>
              <a:rPr lang="en-US" sz="2000" dirty="0">
                <a:effectLst>
                  <a:outerShdw blurRad="38100" dist="38100" dir="2700000" algn="tl">
                    <a:srgbClr val="C0C0C0"/>
                  </a:outerShdw>
                </a:effectLst>
              </a:rPr>
              <a:t>(the level of noise)</a:t>
            </a:r>
          </a:p>
        </p:txBody>
      </p:sp>
      <p:sp>
        <p:nvSpPr>
          <p:cNvPr id="8" name="Rectangle 7"/>
          <p:cNvSpPr/>
          <p:nvPr/>
        </p:nvSpPr>
        <p:spPr>
          <a:xfrm>
            <a:off x="7235912" y="158496"/>
            <a:ext cx="4869004" cy="830997"/>
          </a:xfrm>
          <a:prstGeom prst="rect">
            <a:avLst/>
          </a:prstGeom>
          <a:ln>
            <a:solidFill>
              <a:srgbClr val="FF0000"/>
            </a:solidFill>
          </a:ln>
        </p:spPr>
        <p:txBody>
          <a:bodyPr wrap="square">
            <a:spAutoFit/>
          </a:bodyPr>
          <a:lstStyle/>
          <a:p>
            <a:pPr>
              <a:buClr>
                <a:schemeClr val="tx1"/>
              </a:buClr>
              <a:buSzPct val="117000"/>
              <a:buFont typeface="Wingdings" panose="05000000000000000000" pitchFamily="2" charset="2"/>
              <a:buNone/>
            </a:pPr>
            <a:r>
              <a:rPr lang="en-US" sz="2400" dirty="0">
                <a:solidFill>
                  <a:srgbClr val="0033CC"/>
                </a:solidFill>
              </a:rPr>
              <a:t>Noiseless Channel: </a:t>
            </a:r>
            <a:r>
              <a:rPr lang="en-US" sz="2400" b="1" dirty="0" err="1">
                <a:solidFill>
                  <a:srgbClr val="00B050"/>
                </a:solidFill>
              </a:rPr>
              <a:t>Nyquist</a:t>
            </a:r>
            <a:r>
              <a:rPr lang="en-US" sz="2400" b="1" dirty="0">
                <a:solidFill>
                  <a:srgbClr val="0033CC"/>
                </a:solidFill>
              </a:rPr>
              <a:t> </a:t>
            </a:r>
            <a:r>
              <a:rPr lang="en-US" sz="2400" dirty="0">
                <a:solidFill>
                  <a:srgbClr val="0033CC"/>
                </a:solidFill>
              </a:rPr>
              <a:t>Bit Rate</a:t>
            </a:r>
            <a:r>
              <a:rPr lang="fr-FR" sz="2400" dirty="0">
                <a:solidFill>
                  <a:srgbClr val="0033CC"/>
                </a:solidFill>
              </a:rPr>
              <a:t/>
            </a:r>
            <a:br>
              <a:rPr lang="fr-FR" sz="2400" dirty="0">
                <a:solidFill>
                  <a:srgbClr val="0033CC"/>
                </a:solidFill>
              </a:rPr>
            </a:br>
            <a:r>
              <a:rPr lang="fr-FR" sz="2400" dirty="0">
                <a:solidFill>
                  <a:srgbClr val="0033CC"/>
                </a:solidFill>
              </a:rPr>
              <a:t>Noisy Channel: </a:t>
            </a:r>
            <a:r>
              <a:rPr lang="fr-FR" sz="2400" b="1" dirty="0">
                <a:solidFill>
                  <a:srgbClr val="FF0000"/>
                </a:solidFill>
              </a:rPr>
              <a:t>Shannon</a:t>
            </a:r>
            <a:r>
              <a:rPr lang="fr-FR" sz="2400" dirty="0">
                <a:solidFill>
                  <a:srgbClr val="0033CC"/>
                </a:solidFill>
              </a:rPr>
              <a:t> </a:t>
            </a:r>
            <a:r>
              <a:rPr lang="fr-FR" sz="2400" dirty="0" err="1" smtClean="0">
                <a:solidFill>
                  <a:srgbClr val="0033CC"/>
                </a:solidFill>
              </a:rPr>
              <a:t>Capacity</a:t>
            </a:r>
            <a:endParaRPr lang="en-US" sz="2400" dirty="0">
              <a:solidFill>
                <a:srgbClr val="0033CC"/>
              </a:solidFill>
            </a:endParaRPr>
          </a:p>
        </p:txBody>
      </p:sp>
      <p:pic>
        <p:nvPicPr>
          <p:cNvPr id="9" name="Picture 4" descr="https://upload.wikimedia.org/wikipedia/en/b/b4/Harry_Nyquist.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410734" y="1184003"/>
            <a:ext cx="2438400"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63734" y="3926522"/>
            <a:ext cx="7543800" cy="2802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ectangle 10"/>
          <p:cNvSpPr/>
          <p:nvPr/>
        </p:nvSpPr>
        <p:spPr>
          <a:xfrm>
            <a:off x="9907193" y="1564487"/>
            <a:ext cx="2197723" cy="1631216"/>
          </a:xfrm>
          <a:prstGeom prst="rect">
            <a:avLst/>
          </a:prstGeom>
          <a:ln>
            <a:solidFill>
              <a:srgbClr val="00B0F0"/>
            </a:solidFill>
          </a:ln>
        </p:spPr>
        <p:txBody>
          <a:bodyPr wrap="square">
            <a:spAutoFit/>
          </a:bodyPr>
          <a:lstStyle/>
          <a:p>
            <a:pPr algn="just"/>
            <a:r>
              <a:rPr lang="en-US" sz="2000" b="1" dirty="0">
                <a:solidFill>
                  <a:srgbClr val="00B050"/>
                </a:solidFill>
              </a:rPr>
              <a:t>Harry </a:t>
            </a:r>
            <a:r>
              <a:rPr lang="en-US" sz="2000" b="1" dirty="0" err="1" smtClean="0">
                <a:solidFill>
                  <a:srgbClr val="00B050"/>
                </a:solidFill>
              </a:rPr>
              <a:t>Nyquist</a:t>
            </a:r>
            <a:endParaRPr lang="en-US" sz="2000" b="1" dirty="0" smtClean="0">
              <a:solidFill>
                <a:srgbClr val="00B050"/>
              </a:solidFill>
            </a:endParaRPr>
          </a:p>
          <a:p>
            <a:pPr algn="just"/>
            <a:r>
              <a:rPr lang="en-US" sz="2000" dirty="0" smtClean="0">
                <a:solidFill>
                  <a:srgbClr val="3366FF"/>
                </a:solidFill>
              </a:rPr>
              <a:t> </a:t>
            </a:r>
            <a:r>
              <a:rPr lang="en-US" sz="2000" dirty="0" smtClean="0"/>
              <a:t>(1889-1976), a </a:t>
            </a:r>
            <a:r>
              <a:rPr lang="en-US" sz="2000" dirty="0"/>
              <a:t>Swedish physicist </a:t>
            </a:r>
            <a:r>
              <a:rPr lang="en-US" sz="2000" dirty="0" smtClean="0"/>
              <a:t>and electronic engineer.</a:t>
            </a:r>
            <a:endParaRPr lang="en-US" sz="2000" dirty="0"/>
          </a:p>
        </p:txBody>
      </p:sp>
      <p:sp>
        <p:nvSpPr>
          <p:cNvPr id="13" name="Rectangle 12"/>
          <p:cNvSpPr/>
          <p:nvPr/>
        </p:nvSpPr>
        <p:spPr>
          <a:xfrm>
            <a:off x="7857696" y="4512196"/>
            <a:ext cx="3982875" cy="1631216"/>
          </a:xfrm>
          <a:prstGeom prst="rect">
            <a:avLst/>
          </a:prstGeom>
          <a:ln>
            <a:solidFill>
              <a:srgbClr val="00B0F0"/>
            </a:solidFill>
          </a:ln>
        </p:spPr>
        <p:txBody>
          <a:bodyPr wrap="square">
            <a:spAutoFit/>
          </a:bodyPr>
          <a:lstStyle/>
          <a:p>
            <a:pPr algn="just"/>
            <a:r>
              <a:rPr lang="en-US" sz="2000" b="1" dirty="0">
                <a:solidFill>
                  <a:srgbClr val="FF0000"/>
                </a:solidFill>
              </a:rPr>
              <a:t>Claude Elwood Shannon </a:t>
            </a:r>
            <a:r>
              <a:rPr lang="en-US" sz="2000" dirty="0"/>
              <a:t>(</a:t>
            </a:r>
            <a:r>
              <a:rPr lang="en-US" sz="2000" dirty="0" smtClean="0"/>
              <a:t>1916-2001</a:t>
            </a:r>
            <a:r>
              <a:rPr lang="en-US" sz="2000" dirty="0"/>
              <a:t>) an American mathematician, electrical engineer, and  cryptographer, also known as a "father of information </a:t>
            </a:r>
            <a:r>
              <a:rPr lang="en-US" sz="2000" dirty="0" smtClean="0"/>
              <a:t>theory”.</a:t>
            </a:r>
            <a:endParaRPr lang="en-US" sz="2000" dirty="0"/>
          </a:p>
        </p:txBody>
      </p:sp>
      <p:sp>
        <p:nvSpPr>
          <p:cNvPr id="14" name="TextBox 6"/>
          <p:cNvSpPr txBox="1">
            <a:spLocks noChangeArrowheads="1"/>
          </p:cNvSpPr>
          <p:nvPr/>
        </p:nvSpPr>
        <p:spPr bwMode="auto">
          <a:xfrm>
            <a:off x="9588797" y="3770697"/>
            <a:ext cx="1819275" cy="37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dirty="0">
                <a:solidFill>
                  <a:srgbClr val="3366FF"/>
                </a:solidFill>
              </a:rPr>
              <a:t>Ref: [Wikipedia]</a:t>
            </a:r>
          </a:p>
        </p:txBody>
      </p:sp>
      <p:sp>
        <p:nvSpPr>
          <p:cNvPr id="15" name="TextBox 14"/>
          <p:cNvSpPr txBox="1"/>
          <p:nvPr/>
        </p:nvSpPr>
        <p:spPr>
          <a:xfrm>
            <a:off x="8814070" y="6295141"/>
            <a:ext cx="2829942" cy="369332"/>
          </a:xfrm>
          <a:prstGeom prst="rect">
            <a:avLst/>
          </a:prstGeom>
          <a:noFill/>
        </p:spPr>
        <p:txBody>
          <a:bodyPr wrap="none" rtlCol="0">
            <a:spAutoFit/>
          </a:bodyPr>
          <a:lstStyle/>
          <a:p>
            <a:r>
              <a:rPr lang="en-US" dirty="0" smtClean="0">
                <a:solidFill>
                  <a:srgbClr val="0070C0"/>
                </a:solidFill>
              </a:rPr>
              <a:t>Ref. B. A. Forouzan,4/e, p.85</a:t>
            </a:r>
            <a:endParaRPr lang="en-US" dirty="0">
              <a:solidFill>
                <a:srgbClr val="0070C0"/>
              </a:solidFill>
            </a:endParaRPr>
          </a:p>
        </p:txBody>
      </p:sp>
      <p:sp>
        <p:nvSpPr>
          <p:cNvPr id="12" name="TextBox 11"/>
          <p:cNvSpPr txBox="1"/>
          <p:nvPr/>
        </p:nvSpPr>
        <p:spPr>
          <a:xfrm>
            <a:off x="4032985" y="1876926"/>
            <a:ext cx="3036537" cy="369332"/>
          </a:xfrm>
          <a:prstGeom prst="rect">
            <a:avLst/>
          </a:prstGeom>
          <a:noFill/>
          <a:ln>
            <a:solidFill>
              <a:srgbClr val="0070C0"/>
            </a:solidFill>
          </a:ln>
        </p:spPr>
        <p:txBody>
          <a:bodyPr wrap="none" rtlCol="0">
            <a:spAutoFit/>
          </a:bodyPr>
          <a:lstStyle/>
          <a:p>
            <a:r>
              <a:rPr lang="en-US" dirty="0" smtClean="0">
                <a:solidFill>
                  <a:srgbClr val="FF0000"/>
                </a:solidFill>
              </a:rPr>
              <a:t>BW, signal power, noise power</a:t>
            </a:r>
            <a:endParaRPr lang="en-US" dirty="0">
              <a:solidFill>
                <a:srgbClr val="FF0000"/>
              </a:solidFill>
            </a:endParaRPr>
          </a:p>
        </p:txBody>
      </p:sp>
    </p:spTree>
    <p:extLst>
      <p:ext uri="{BB962C8B-B14F-4D97-AF65-F5344CB8AC3E}">
        <p14:creationId xmlns:p14="http://schemas.microsoft.com/office/powerpoint/2010/main" xmlns="" val="11424416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rrowheads="1"/>
          </p:cNvSpPr>
          <p:nvPr/>
        </p:nvSpPr>
        <p:spPr bwMode="auto">
          <a:xfrm>
            <a:off x="770020" y="5855383"/>
            <a:ext cx="10905423" cy="461665"/>
          </a:xfrm>
          <a:prstGeom prst="rect">
            <a:avLst/>
          </a:prstGeom>
          <a:noFill/>
          <a:ln>
            <a:noFill/>
          </a:ln>
        </p:spPr>
        <p:txBody>
          <a:bodyPr wrap="squar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ctr"/>
            <a:r>
              <a:rPr lang="en-US" sz="2400" b="0" i="0" baseline="0" dirty="0">
                <a:solidFill>
                  <a:srgbClr val="FF0000"/>
                </a:solidFill>
                <a:latin typeface="Arial" panose="020B0604020202020204" pitchFamily="34" charset="0"/>
              </a:rPr>
              <a:t>Increasing the levels of a signal may reduce the reliability of the system.</a:t>
            </a:r>
          </a:p>
        </p:txBody>
      </p:sp>
      <p:sp>
        <p:nvSpPr>
          <p:cNvPr id="13" name="Rectangle 15"/>
          <p:cNvSpPr>
            <a:spLocks noChangeArrowheads="1"/>
          </p:cNvSpPr>
          <p:nvPr/>
        </p:nvSpPr>
        <p:spPr bwMode="auto">
          <a:xfrm>
            <a:off x="2483318" y="234686"/>
            <a:ext cx="6714803" cy="584775"/>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sz="3200" i="0" baseline="0" dirty="0"/>
              <a:t>Noiseless Channel: </a:t>
            </a:r>
            <a:r>
              <a:rPr lang="en-US" sz="3200" i="0" baseline="0" dirty="0" err="1"/>
              <a:t>Nyquist</a:t>
            </a:r>
            <a:r>
              <a:rPr lang="en-US" sz="3200" i="0" baseline="0" dirty="0"/>
              <a:t> Bit Rate</a:t>
            </a:r>
            <a:endParaRPr lang="en-US" sz="3200" dirty="0"/>
          </a:p>
        </p:txBody>
      </p:sp>
      <p:sp>
        <p:nvSpPr>
          <p:cNvPr id="15" name="Rectangle 17"/>
          <p:cNvSpPr>
            <a:spLocks noChangeArrowheads="1"/>
          </p:cNvSpPr>
          <p:nvPr/>
        </p:nvSpPr>
        <p:spPr bwMode="auto">
          <a:xfrm>
            <a:off x="726506" y="796217"/>
            <a:ext cx="8025491" cy="1405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sz="3200" b="0" i="0" dirty="0"/>
              <a:t>With multilevel signaling, the </a:t>
            </a:r>
            <a:r>
              <a:rPr lang="en-US" sz="3200" b="0" i="0" dirty="0" err="1"/>
              <a:t>Nyquist</a:t>
            </a:r>
            <a:r>
              <a:rPr lang="en-US" sz="3200" b="0" i="0" dirty="0"/>
              <a:t> formulation becomes</a:t>
            </a:r>
          </a:p>
          <a:p>
            <a:endParaRPr lang="en-US" sz="3200" b="0" i="0" dirty="0"/>
          </a:p>
          <a:p>
            <a:r>
              <a:rPr lang="en-US" sz="3200" b="0" i="0" dirty="0"/>
              <a:t> </a:t>
            </a:r>
            <a:r>
              <a:rPr lang="en-US" sz="3200" b="0" dirty="0"/>
              <a:t/>
            </a:r>
            <a:br>
              <a:rPr lang="en-US" sz="3200" b="0" dirty="0"/>
            </a:br>
            <a:r>
              <a:rPr lang="en-US" sz="3200" b="0" i="0" dirty="0"/>
              <a:t>where </a:t>
            </a:r>
            <a:r>
              <a:rPr lang="en-US" sz="3200" b="0" dirty="0"/>
              <a:t>M </a:t>
            </a:r>
            <a:r>
              <a:rPr lang="en-US" sz="3200" b="0" i="0" dirty="0"/>
              <a:t>is the number of discrete signal or voltage levels.</a:t>
            </a:r>
            <a:endParaRPr lang="en-US" sz="3200" dirty="0"/>
          </a:p>
        </p:txBody>
      </p:sp>
      <p:pic>
        <p:nvPicPr>
          <p:cNvPr id="16" name="Picture 1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936500" y="1304260"/>
            <a:ext cx="1838325" cy="438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Rectangle 20"/>
          <p:cNvSpPr>
            <a:spLocks noChangeArrowheads="1"/>
          </p:cNvSpPr>
          <p:nvPr/>
        </p:nvSpPr>
        <p:spPr bwMode="auto">
          <a:xfrm>
            <a:off x="8416319" y="895077"/>
            <a:ext cx="2925763" cy="37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b="0" i="0" dirty="0">
                <a:solidFill>
                  <a:srgbClr val="0070C0"/>
                </a:solidFill>
              </a:rPr>
              <a:t>[Ref. W. Stalling, 10/e, P.98]</a:t>
            </a:r>
            <a:endParaRPr lang="en-US" dirty="0">
              <a:solidFill>
                <a:srgbClr val="0070C0"/>
              </a:solidFill>
            </a:endParaRPr>
          </a:p>
        </p:txBody>
      </p:sp>
      <p:sp>
        <p:nvSpPr>
          <p:cNvPr id="21" name="TextBox 20"/>
          <p:cNvSpPr txBox="1"/>
          <p:nvPr/>
        </p:nvSpPr>
        <p:spPr>
          <a:xfrm>
            <a:off x="4716769" y="1324155"/>
            <a:ext cx="7184946" cy="461665"/>
          </a:xfrm>
          <a:prstGeom prst="rect">
            <a:avLst/>
          </a:prstGeom>
          <a:noFill/>
        </p:spPr>
        <p:txBody>
          <a:bodyPr wrap="square" rtlCol="0">
            <a:spAutoFit/>
          </a:bodyPr>
          <a:lstStyle/>
          <a:p>
            <a:r>
              <a:rPr lang="en-US" sz="2400" dirty="0" smtClean="0">
                <a:solidFill>
                  <a:srgbClr val="FF0000"/>
                </a:solidFill>
              </a:rPr>
              <a:t>=Theoretical maximum bit rate(i.e., </a:t>
            </a:r>
            <a:r>
              <a:rPr lang="en-US" sz="2400" b="1" dirty="0" smtClean="0">
                <a:solidFill>
                  <a:srgbClr val="7030A0"/>
                </a:solidFill>
              </a:rPr>
              <a:t>channel capacity</a:t>
            </a:r>
            <a:r>
              <a:rPr lang="en-US" sz="2400" dirty="0" smtClean="0">
                <a:solidFill>
                  <a:srgbClr val="FF0000"/>
                </a:solidFill>
              </a:rPr>
              <a:t>)</a:t>
            </a:r>
            <a:endParaRPr lang="en-US" sz="2400" dirty="0">
              <a:solidFill>
                <a:srgbClr val="FF0000"/>
              </a:solidFill>
            </a:endParaRPr>
          </a:p>
        </p:txBody>
      </p:sp>
      <p:sp>
        <p:nvSpPr>
          <p:cNvPr id="24" name="Rectangle 23"/>
          <p:cNvSpPr/>
          <p:nvPr/>
        </p:nvSpPr>
        <p:spPr>
          <a:xfrm>
            <a:off x="521290" y="2299600"/>
            <a:ext cx="11132457" cy="400110"/>
          </a:xfrm>
          <a:prstGeom prst="rect">
            <a:avLst/>
          </a:prstGeom>
        </p:spPr>
        <p:txBody>
          <a:bodyPr wrap="square">
            <a:spAutoFit/>
          </a:bodyPr>
          <a:lstStyle/>
          <a:p>
            <a:pPr marL="342900" indent="-342900">
              <a:buFont typeface="Wingdings" panose="05000000000000000000" pitchFamily="2" charset="2"/>
              <a:buChar char="q"/>
            </a:pPr>
            <a:r>
              <a:rPr lang="en-US" sz="2000" i="1" dirty="0">
                <a:solidFill>
                  <a:srgbClr val="FF0000"/>
                </a:solidFill>
              </a:rPr>
              <a:t>This limitation is due to the effect of </a:t>
            </a:r>
            <a:r>
              <a:rPr lang="en-US" sz="2000" i="1" dirty="0" err="1">
                <a:solidFill>
                  <a:srgbClr val="FF0000"/>
                </a:solidFill>
              </a:rPr>
              <a:t>intersymbol</a:t>
            </a:r>
            <a:r>
              <a:rPr lang="en-US" sz="2000" i="1" dirty="0">
                <a:solidFill>
                  <a:srgbClr val="FF0000"/>
                </a:solidFill>
              </a:rPr>
              <a:t> interference, such as is produced by delay distortion. </a:t>
            </a:r>
          </a:p>
        </p:txBody>
      </p:sp>
      <p:sp>
        <p:nvSpPr>
          <p:cNvPr id="14" name="Rectangle 13"/>
          <p:cNvSpPr/>
          <p:nvPr/>
        </p:nvSpPr>
        <p:spPr>
          <a:xfrm>
            <a:off x="564681" y="2834715"/>
            <a:ext cx="11130013" cy="1569660"/>
          </a:xfrm>
          <a:prstGeom prst="rect">
            <a:avLst/>
          </a:prstGeom>
        </p:spPr>
        <p:txBody>
          <a:bodyPr wrap="square">
            <a:spAutoFit/>
          </a:bodyPr>
          <a:lstStyle/>
          <a:p>
            <a:pPr algn="just">
              <a:buFont typeface="Wingdings" pitchFamily="2" charset="2"/>
              <a:buChar char="q"/>
            </a:pPr>
            <a:r>
              <a:rPr lang="en-US" sz="2400" dirty="0" smtClean="0">
                <a:solidFill>
                  <a:srgbClr val="7030A0"/>
                </a:solidFill>
              </a:rPr>
              <a:t>For a given bandwidth, the data rate can be increased by increasing the signal levels. However, this places an increased burden on the receiver: Instead of distinguishing one of two possible signal levels during each signal time, it must distinguish one of M possible signal levels.</a:t>
            </a:r>
            <a:endParaRPr lang="en-US" sz="2400" dirty="0"/>
          </a:p>
        </p:txBody>
      </p:sp>
      <p:sp>
        <p:nvSpPr>
          <p:cNvPr id="17" name="Rectangle 16"/>
          <p:cNvSpPr/>
          <p:nvPr/>
        </p:nvSpPr>
        <p:spPr>
          <a:xfrm>
            <a:off x="612809" y="4522882"/>
            <a:ext cx="10802754" cy="1200329"/>
          </a:xfrm>
          <a:prstGeom prst="rect">
            <a:avLst/>
          </a:prstGeom>
        </p:spPr>
        <p:txBody>
          <a:bodyPr wrap="square">
            <a:spAutoFit/>
          </a:bodyPr>
          <a:lstStyle/>
          <a:p>
            <a:pPr algn="just">
              <a:buFont typeface="Wingdings" pitchFamily="2" charset="2"/>
              <a:buChar char="q"/>
            </a:pPr>
            <a:r>
              <a:rPr lang="en-US" sz="2400" dirty="0" smtClean="0">
                <a:solidFill>
                  <a:srgbClr val="0070C0"/>
                </a:solidFill>
                <a:latin typeface="Times-Roman"/>
              </a:rPr>
              <a:t>If the number of levels in a signal is just </a:t>
            </a:r>
            <a:r>
              <a:rPr lang="en-US" sz="2400" b="1" dirty="0" smtClean="0">
                <a:solidFill>
                  <a:srgbClr val="FF0000"/>
                </a:solidFill>
                <a:latin typeface="Times-Roman"/>
              </a:rPr>
              <a:t>2</a:t>
            </a:r>
            <a:r>
              <a:rPr lang="en-US" sz="2400" dirty="0" smtClean="0">
                <a:solidFill>
                  <a:srgbClr val="0070C0"/>
                </a:solidFill>
                <a:latin typeface="Times-Roman"/>
              </a:rPr>
              <a:t>, the receiver can easily distinguish between a </a:t>
            </a:r>
            <a:r>
              <a:rPr lang="en-US" sz="2400" b="1" dirty="0" smtClean="0">
                <a:solidFill>
                  <a:srgbClr val="FF0000"/>
                </a:solidFill>
                <a:latin typeface="Times-Roman"/>
              </a:rPr>
              <a:t>0</a:t>
            </a:r>
            <a:r>
              <a:rPr lang="en-US" sz="2400" dirty="0" smtClean="0">
                <a:solidFill>
                  <a:srgbClr val="0070C0"/>
                </a:solidFill>
                <a:latin typeface="Times-Roman"/>
              </a:rPr>
              <a:t> and a </a:t>
            </a:r>
            <a:r>
              <a:rPr lang="en-US" sz="2400" b="1" dirty="0" smtClean="0">
                <a:solidFill>
                  <a:srgbClr val="FF0000"/>
                </a:solidFill>
                <a:latin typeface="Times-Roman"/>
              </a:rPr>
              <a:t>1</a:t>
            </a:r>
            <a:r>
              <a:rPr lang="en-US" sz="2400" dirty="0" smtClean="0">
                <a:solidFill>
                  <a:srgbClr val="0070C0"/>
                </a:solidFill>
                <a:latin typeface="Times-Roman"/>
              </a:rPr>
              <a:t>. </a:t>
            </a:r>
            <a:r>
              <a:rPr lang="en-US" sz="2400" dirty="0" smtClean="0">
                <a:solidFill>
                  <a:srgbClr val="0070C0"/>
                </a:solidFill>
                <a:latin typeface="Helvetica" panose="020B0604020202020204" pitchFamily="34" charset="0"/>
              </a:rPr>
              <a:t>If </a:t>
            </a:r>
            <a:r>
              <a:rPr lang="en-US" sz="2400" dirty="0" smtClean="0">
                <a:solidFill>
                  <a:srgbClr val="0070C0"/>
                </a:solidFill>
                <a:latin typeface="Times-Roman"/>
              </a:rPr>
              <a:t>the level of a signal is </a:t>
            </a:r>
            <a:r>
              <a:rPr lang="en-US" sz="2400" b="1" dirty="0" smtClean="0">
                <a:solidFill>
                  <a:srgbClr val="FF0000"/>
                </a:solidFill>
                <a:latin typeface="Times-Roman"/>
              </a:rPr>
              <a:t>64</a:t>
            </a:r>
            <a:r>
              <a:rPr lang="en-US" sz="2400" dirty="0" smtClean="0">
                <a:solidFill>
                  <a:srgbClr val="0070C0"/>
                </a:solidFill>
                <a:latin typeface="Times-Roman"/>
              </a:rPr>
              <a:t>, the receiver must be very sophisticated to distinguish between </a:t>
            </a:r>
            <a:r>
              <a:rPr lang="en-US" sz="2400" b="1" dirty="0" smtClean="0">
                <a:solidFill>
                  <a:srgbClr val="FF0000"/>
                </a:solidFill>
                <a:latin typeface="Times-Roman"/>
              </a:rPr>
              <a:t>64</a:t>
            </a:r>
            <a:r>
              <a:rPr lang="en-US" sz="2400" dirty="0" smtClean="0">
                <a:solidFill>
                  <a:srgbClr val="0070C0"/>
                </a:solidFill>
                <a:latin typeface="Times-Roman"/>
              </a:rPr>
              <a:t> different levels.</a:t>
            </a:r>
            <a:endParaRPr lang="en-US" sz="2400" dirty="0"/>
          </a:p>
        </p:txBody>
      </p:sp>
      <p:sp>
        <p:nvSpPr>
          <p:cNvPr id="19" name="TextBox 18"/>
          <p:cNvSpPr txBox="1"/>
          <p:nvPr/>
        </p:nvSpPr>
        <p:spPr>
          <a:xfrm>
            <a:off x="9711890" y="1684422"/>
            <a:ext cx="1178977" cy="369332"/>
          </a:xfrm>
          <a:prstGeom prst="rect">
            <a:avLst/>
          </a:prstGeom>
          <a:noFill/>
        </p:spPr>
        <p:txBody>
          <a:bodyPr wrap="none" rtlCol="0">
            <a:spAutoFit/>
          </a:bodyPr>
          <a:lstStyle/>
          <a:p>
            <a:r>
              <a:rPr lang="en-US" dirty="0" smtClean="0"/>
              <a:t>[Unit</a:t>
            </a:r>
            <a:r>
              <a:rPr lang="en-US" dirty="0" smtClean="0">
                <a:solidFill>
                  <a:srgbClr val="FF0000"/>
                </a:solidFill>
              </a:rPr>
              <a:t>: </a:t>
            </a:r>
            <a:r>
              <a:rPr lang="en-US" b="1" i="1" dirty="0" smtClean="0">
                <a:solidFill>
                  <a:srgbClr val="FF0000"/>
                </a:solidFill>
              </a:rPr>
              <a:t>bps</a:t>
            </a:r>
            <a:r>
              <a:rPr lang="en-US" b="1" dirty="0" smtClean="0">
                <a:solidFill>
                  <a:srgbClr val="FF0000"/>
                </a:solidFill>
              </a:rPr>
              <a:t>]</a:t>
            </a:r>
            <a:endParaRPr lang="en-US" b="1" dirty="0">
              <a:solidFill>
                <a:srgbClr val="FF0000"/>
              </a:solidFill>
            </a:endParaRPr>
          </a:p>
        </p:txBody>
      </p:sp>
    </p:spTree>
    <p:extLst>
      <p:ext uri="{BB962C8B-B14F-4D97-AF65-F5344CB8AC3E}">
        <p14:creationId xmlns:p14="http://schemas.microsoft.com/office/powerpoint/2010/main" xmlns="" val="5628587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22514" y="693670"/>
            <a:ext cx="8505371" cy="58986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522515" y="144921"/>
            <a:ext cx="9843894" cy="461665"/>
          </a:xfrm>
          <a:prstGeom prst="rect">
            <a:avLst/>
          </a:prstGeom>
          <a:ln>
            <a:solidFill>
              <a:srgbClr val="C00000"/>
            </a:solidFill>
          </a:ln>
        </p:spPr>
        <p:txBody>
          <a:bodyPr wrap="square">
            <a:spAutoFit/>
          </a:bodyPr>
          <a:lstStyle/>
          <a:p>
            <a:r>
              <a:rPr lang="en-US" sz="2400" b="1" dirty="0"/>
              <a:t>Two digital signals: one with </a:t>
            </a:r>
            <a:r>
              <a:rPr lang="en-US" sz="2400" b="1" dirty="0" smtClean="0"/>
              <a:t>2 </a:t>
            </a:r>
            <a:r>
              <a:rPr lang="en-US" sz="2400" b="1" dirty="0"/>
              <a:t>signal levels and the </a:t>
            </a:r>
            <a:r>
              <a:rPr lang="en-US" sz="2400" b="1" dirty="0" smtClean="0"/>
              <a:t>other with 4 </a:t>
            </a:r>
            <a:r>
              <a:rPr lang="en-US" sz="2400" b="1" dirty="0"/>
              <a:t>signal levels</a:t>
            </a:r>
          </a:p>
        </p:txBody>
      </p:sp>
      <p:sp>
        <p:nvSpPr>
          <p:cNvPr id="6" name="TextBox 5"/>
          <p:cNvSpPr txBox="1"/>
          <p:nvPr/>
        </p:nvSpPr>
        <p:spPr>
          <a:xfrm>
            <a:off x="9027885" y="5685541"/>
            <a:ext cx="2829942" cy="369332"/>
          </a:xfrm>
          <a:prstGeom prst="rect">
            <a:avLst/>
          </a:prstGeom>
          <a:noFill/>
        </p:spPr>
        <p:txBody>
          <a:bodyPr wrap="none" rtlCol="0">
            <a:spAutoFit/>
          </a:bodyPr>
          <a:lstStyle/>
          <a:p>
            <a:r>
              <a:rPr lang="en-US" dirty="0" smtClean="0">
                <a:solidFill>
                  <a:srgbClr val="0070C0"/>
                </a:solidFill>
              </a:rPr>
              <a:t>Ref. B. A. Forouzan,4/e, p.72</a:t>
            </a:r>
            <a:endParaRPr lang="en-US" dirty="0">
              <a:solidFill>
                <a:srgbClr val="0070C0"/>
              </a:solidFill>
            </a:endParaRPr>
          </a:p>
        </p:txBody>
      </p:sp>
      <p:sp>
        <p:nvSpPr>
          <p:cNvPr id="7" name="TextBox 6"/>
          <p:cNvSpPr txBox="1"/>
          <p:nvPr/>
        </p:nvSpPr>
        <p:spPr>
          <a:xfrm>
            <a:off x="9347200" y="1465943"/>
            <a:ext cx="1233030" cy="769441"/>
          </a:xfrm>
          <a:prstGeom prst="rect">
            <a:avLst/>
          </a:prstGeom>
          <a:noFill/>
        </p:spPr>
        <p:txBody>
          <a:bodyPr wrap="none" rtlCol="0">
            <a:spAutoFit/>
          </a:bodyPr>
          <a:lstStyle/>
          <a:p>
            <a:r>
              <a:rPr lang="en-US" sz="4400" dirty="0" smtClean="0">
                <a:solidFill>
                  <a:srgbClr val="FF0000"/>
                </a:solidFill>
              </a:rPr>
              <a:t>M=2</a:t>
            </a:r>
            <a:endParaRPr lang="en-US" sz="4400" dirty="0">
              <a:solidFill>
                <a:srgbClr val="FF0000"/>
              </a:solidFill>
            </a:endParaRPr>
          </a:p>
        </p:txBody>
      </p:sp>
      <p:sp>
        <p:nvSpPr>
          <p:cNvPr id="8" name="TextBox 7"/>
          <p:cNvSpPr txBox="1"/>
          <p:nvPr/>
        </p:nvSpPr>
        <p:spPr>
          <a:xfrm>
            <a:off x="9347200" y="4579257"/>
            <a:ext cx="1233030" cy="769441"/>
          </a:xfrm>
          <a:prstGeom prst="rect">
            <a:avLst/>
          </a:prstGeom>
          <a:noFill/>
        </p:spPr>
        <p:txBody>
          <a:bodyPr wrap="none" rtlCol="0">
            <a:spAutoFit/>
          </a:bodyPr>
          <a:lstStyle/>
          <a:p>
            <a:r>
              <a:rPr lang="en-US" sz="4400" dirty="0" smtClean="0">
                <a:solidFill>
                  <a:srgbClr val="FF0000"/>
                </a:solidFill>
              </a:rPr>
              <a:t>M=4</a:t>
            </a:r>
            <a:endParaRPr lang="en-US" sz="4400" dirty="0">
              <a:solidFill>
                <a:srgbClr val="FF0000"/>
              </a:solidFill>
            </a:endParaRPr>
          </a:p>
        </p:txBody>
      </p:sp>
      <p:sp>
        <p:nvSpPr>
          <p:cNvPr id="10" name="TextBox 9"/>
          <p:cNvSpPr txBox="1"/>
          <p:nvPr/>
        </p:nvSpPr>
        <p:spPr>
          <a:xfrm>
            <a:off x="5650052" y="750772"/>
            <a:ext cx="3339953" cy="461665"/>
          </a:xfrm>
          <a:prstGeom prst="rect">
            <a:avLst/>
          </a:prstGeom>
          <a:noFill/>
        </p:spPr>
        <p:txBody>
          <a:bodyPr wrap="none" rtlCol="0">
            <a:spAutoFit/>
          </a:bodyPr>
          <a:lstStyle/>
          <a:p>
            <a:r>
              <a:rPr lang="en-US" sz="2400" b="1" dirty="0" smtClean="0">
                <a:solidFill>
                  <a:srgbClr val="FF0000"/>
                </a:solidFill>
              </a:rPr>
              <a:t>Bit rate=Baud rate= 8bps</a:t>
            </a:r>
            <a:endParaRPr lang="en-US" sz="2400" b="1" dirty="0">
              <a:solidFill>
                <a:srgbClr val="FF0000"/>
              </a:solidFill>
            </a:endParaRPr>
          </a:p>
        </p:txBody>
      </p:sp>
      <p:sp>
        <p:nvSpPr>
          <p:cNvPr id="11" name="TextBox 10"/>
          <p:cNvSpPr txBox="1"/>
          <p:nvPr/>
        </p:nvSpPr>
        <p:spPr>
          <a:xfrm>
            <a:off x="6341467" y="3607872"/>
            <a:ext cx="2250488" cy="461665"/>
          </a:xfrm>
          <a:prstGeom prst="rect">
            <a:avLst/>
          </a:prstGeom>
          <a:noFill/>
        </p:spPr>
        <p:txBody>
          <a:bodyPr wrap="none" rtlCol="0">
            <a:spAutoFit/>
          </a:bodyPr>
          <a:lstStyle/>
          <a:p>
            <a:r>
              <a:rPr lang="en-US" sz="2400" b="1" dirty="0" smtClean="0">
                <a:solidFill>
                  <a:srgbClr val="FF0000"/>
                </a:solidFill>
              </a:rPr>
              <a:t>Baud rate= 8bps</a:t>
            </a:r>
            <a:endParaRPr lang="en-US" sz="2400" b="1" dirty="0">
              <a:solidFill>
                <a:srgbClr val="FF0000"/>
              </a:solidFill>
            </a:endParaRPr>
          </a:p>
        </p:txBody>
      </p:sp>
      <p:sp>
        <p:nvSpPr>
          <p:cNvPr id="12" name="TextBox 11"/>
          <p:cNvSpPr txBox="1"/>
          <p:nvPr/>
        </p:nvSpPr>
        <p:spPr>
          <a:xfrm>
            <a:off x="9085295" y="2512731"/>
            <a:ext cx="2852145" cy="1477328"/>
          </a:xfrm>
          <a:prstGeom prst="rect">
            <a:avLst/>
          </a:prstGeom>
          <a:noFill/>
          <a:ln>
            <a:solidFill>
              <a:srgbClr val="FF0000"/>
            </a:solidFill>
          </a:ln>
        </p:spPr>
        <p:txBody>
          <a:bodyPr wrap="square" rtlCol="0">
            <a:spAutoFit/>
          </a:bodyPr>
          <a:lstStyle/>
          <a:p>
            <a:r>
              <a:rPr lang="en-US" b="1" dirty="0" smtClean="0">
                <a:solidFill>
                  <a:srgbClr val="00B050"/>
                </a:solidFill>
              </a:rPr>
              <a:t>Baud rate= number of signal units per second</a:t>
            </a:r>
          </a:p>
          <a:p>
            <a:endParaRPr lang="en-US" b="1" dirty="0" smtClean="0">
              <a:solidFill>
                <a:srgbClr val="00B050"/>
              </a:solidFill>
            </a:endParaRPr>
          </a:p>
          <a:p>
            <a:r>
              <a:rPr lang="en-US" b="1" dirty="0" smtClean="0">
                <a:solidFill>
                  <a:srgbClr val="7030A0"/>
                </a:solidFill>
              </a:rPr>
              <a:t>Bit rate= number of bits per second</a:t>
            </a:r>
            <a:endParaRPr lang="en-US" b="1" dirty="0">
              <a:solidFill>
                <a:srgbClr val="7030A0"/>
              </a:solidFill>
            </a:endParaRPr>
          </a:p>
        </p:txBody>
      </p:sp>
    </p:spTree>
    <p:extLst>
      <p:ext uri="{BB962C8B-B14F-4D97-AF65-F5344CB8AC3E}">
        <p14:creationId xmlns:p14="http://schemas.microsoft.com/office/powerpoint/2010/main" xmlns="" val="22468574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cb123altium.files.wordpress.com/2022/04/screenshot_25-1.png?w=1024"/>
          <p:cNvPicPr>
            <a:picLocks noChangeAspect="1" noChangeArrowheads="1"/>
          </p:cNvPicPr>
          <p:nvPr/>
        </p:nvPicPr>
        <p:blipFill>
          <a:blip r:embed="rId2"/>
          <a:srcRect/>
          <a:stretch>
            <a:fillRect/>
          </a:stretch>
        </p:blipFill>
        <p:spPr bwMode="auto">
          <a:xfrm>
            <a:off x="1572756" y="1511167"/>
            <a:ext cx="8764775" cy="3532472"/>
          </a:xfrm>
          <a:prstGeom prst="rect">
            <a:avLst/>
          </a:prstGeom>
          <a:noFill/>
          <a:ln>
            <a:solidFill>
              <a:srgbClr val="FF0000"/>
            </a:solidFill>
          </a:ln>
        </p:spPr>
      </p:pic>
      <p:sp>
        <p:nvSpPr>
          <p:cNvPr id="5" name="Rectangle 4"/>
          <p:cNvSpPr/>
          <p:nvPr/>
        </p:nvSpPr>
        <p:spPr>
          <a:xfrm>
            <a:off x="863065" y="5454399"/>
            <a:ext cx="10273363" cy="369332"/>
          </a:xfrm>
          <a:prstGeom prst="rect">
            <a:avLst/>
          </a:prstGeom>
        </p:spPr>
        <p:txBody>
          <a:bodyPr wrap="square">
            <a:spAutoFit/>
          </a:bodyPr>
          <a:lstStyle/>
          <a:p>
            <a:r>
              <a:rPr lang="en-US" i="1" dirty="0" smtClean="0">
                <a:solidFill>
                  <a:srgbClr val="0070C0"/>
                </a:solidFill>
              </a:rPr>
              <a:t>Source: https://elec2pcb.com/2022/04/19/su-khac-biet-giua-toc-do-bit-bit-rate-va-toc-do-truyen-baud-rate/</a:t>
            </a:r>
            <a:endParaRPr lang="en-US" i="1" dirty="0">
              <a:solidFill>
                <a:srgbClr val="0070C0"/>
              </a:solidFill>
            </a:endParaRPr>
          </a:p>
        </p:txBody>
      </p:sp>
      <p:sp>
        <p:nvSpPr>
          <p:cNvPr id="6" name="TextBox 5"/>
          <p:cNvSpPr txBox="1"/>
          <p:nvPr/>
        </p:nvSpPr>
        <p:spPr>
          <a:xfrm>
            <a:off x="2869397" y="657421"/>
            <a:ext cx="1208985" cy="769441"/>
          </a:xfrm>
          <a:prstGeom prst="rect">
            <a:avLst/>
          </a:prstGeom>
          <a:noFill/>
        </p:spPr>
        <p:txBody>
          <a:bodyPr wrap="none" rtlCol="0">
            <a:spAutoFit/>
          </a:bodyPr>
          <a:lstStyle/>
          <a:p>
            <a:r>
              <a:rPr lang="en-US" sz="4400" dirty="0" smtClean="0">
                <a:solidFill>
                  <a:srgbClr val="FF0000"/>
                </a:solidFill>
              </a:rPr>
              <a:t>M=?</a:t>
            </a:r>
            <a:endParaRPr lang="en-US" sz="4400" dirty="0">
              <a:solidFill>
                <a:srgbClr val="FF0000"/>
              </a:solidFill>
            </a:endParaRPr>
          </a:p>
        </p:txBody>
      </p:sp>
      <p:sp>
        <p:nvSpPr>
          <p:cNvPr id="7" name="TextBox 6"/>
          <p:cNvSpPr txBox="1"/>
          <p:nvPr/>
        </p:nvSpPr>
        <p:spPr>
          <a:xfrm>
            <a:off x="7797533" y="599670"/>
            <a:ext cx="1208985" cy="769441"/>
          </a:xfrm>
          <a:prstGeom prst="rect">
            <a:avLst/>
          </a:prstGeom>
          <a:noFill/>
        </p:spPr>
        <p:txBody>
          <a:bodyPr wrap="none" rtlCol="0">
            <a:spAutoFit/>
          </a:bodyPr>
          <a:lstStyle/>
          <a:p>
            <a:r>
              <a:rPr lang="en-US" sz="4400" dirty="0" smtClean="0">
                <a:solidFill>
                  <a:srgbClr val="FF0000"/>
                </a:solidFill>
              </a:rPr>
              <a:t>M=?</a:t>
            </a:r>
            <a:endParaRPr lang="en-US" sz="4400" dirty="0">
              <a:solidFill>
                <a:srgbClr val="FF0000"/>
              </a:solidFill>
            </a:endParaRPr>
          </a:p>
        </p:txBody>
      </p:sp>
      <p:sp>
        <p:nvSpPr>
          <p:cNvPr id="8" name="TextBox 7"/>
          <p:cNvSpPr txBox="1"/>
          <p:nvPr/>
        </p:nvSpPr>
        <p:spPr>
          <a:xfrm>
            <a:off x="5091764" y="202131"/>
            <a:ext cx="1750800" cy="1015663"/>
          </a:xfrm>
          <a:prstGeom prst="rect">
            <a:avLst/>
          </a:prstGeom>
          <a:noFill/>
          <a:ln>
            <a:solidFill>
              <a:srgbClr val="C00000"/>
            </a:solidFill>
          </a:ln>
        </p:spPr>
        <p:txBody>
          <a:bodyPr wrap="none" rtlCol="0">
            <a:spAutoFit/>
          </a:bodyPr>
          <a:lstStyle/>
          <a:p>
            <a:r>
              <a:rPr lang="en-US" sz="6000" dirty="0" smtClean="0"/>
              <a:t>QUIZ</a:t>
            </a:r>
            <a:endParaRPr lang="en-US" sz="60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0"/>
          <p:cNvSpPr>
            <a:spLocks noChangeArrowheads="1"/>
          </p:cNvSpPr>
          <p:nvPr/>
        </p:nvSpPr>
        <p:spPr bwMode="auto">
          <a:xfrm>
            <a:off x="152400" y="3581400"/>
            <a:ext cx="8839200"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p>
        </p:txBody>
      </p:sp>
      <p:sp>
        <p:nvSpPr>
          <p:cNvPr id="14" name="Rectangle 11"/>
          <p:cNvSpPr>
            <a:spLocks noChangeArrowheads="1"/>
          </p:cNvSpPr>
          <p:nvPr/>
        </p:nvSpPr>
        <p:spPr bwMode="auto">
          <a:xfrm>
            <a:off x="571499" y="307124"/>
            <a:ext cx="11068957"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sz="2400" i="0" baseline="0" dirty="0">
                <a:latin typeface="+mn-lt"/>
              </a:rPr>
              <a:t>Example </a:t>
            </a:r>
            <a:r>
              <a:rPr lang="en-US" sz="2400" i="0" baseline="0" dirty="0" smtClean="0">
                <a:latin typeface="+mn-lt"/>
              </a:rPr>
              <a:t>3.34: </a:t>
            </a:r>
            <a:r>
              <a:rPr lang="en-US" sz="2400" b="0" i="0" baseline="0" dirty="0" smtClean="0">
                <a:latin typeface="+mn-lt"/>
              </a:rPr>
              <a:t>Consider </a:t>
            </a:r>
            <a:r>
              <a:rPr lang="en-US" sz="2400" b="0" i="0" baseline="0" dirty="0">
                <a:latin typeface="+mn-lt"/>
              </a:rPr>
              <a:t>a noiseless channel with a bandwidth of 3000 Hz transmitting a signal with two signal levels. The maximum bit rate can be calculated as</a:t>
            </a:r>
          </a:p>
        </p:txBody>
      </p:sp>
      <p:pic>
        <p:nvPicPr>
          <p:cNvPr id="16" name="Picture 1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122057" y="1447185"/>
            <a:ext cx="4346575" cy="350838"/>
          </a:xfrm>
          <a:prstGeom prst="rect">
            <a:avLst/>
          </a:prstGeom>
          <a:noFill/>
          <a:ln w="57150" cmpd="thickThin">
            <a:solidFill>
              <a:schemeClr val="folHlink"/>
            </a:solidFill>
            <a:miter lim="800000"/>
            <a:headEnd/>
            <a:tailEnd/>
          </a:ln>
          <a:extLst>
            <a:ext uri="{909E8E84-426E-40DD-AFC4-6F175D3DCCD1}">
              <a14:hiddenFill xmlns:a14="http://schemas.microsoft.com/office/drawing/2010/main" xmlns="">
                <a:solidFill>
                  <a:srgbClr val="FFFFFF"/>
                </a:solidFill>
              </a14:hiddenFill>
            </a:ext>
          </a:extLst>
        </p:spPr>
      </p:pic>
      <p:pic>
        <p:nvPicPr>
          <p:cNvPr id="17" name="Picture 1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62000" y="4271482"/>
            <a:ext cx="10660743" cy="1457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Rectangle 15"/>
          <p:cNvSpPr>
            <a:spLocks noChangeArrowheads="1"/>
          </p:cNvSpPr>
          <p:nvPr/>
        </p:nvSpPr>
        <p:spPr bwMode="auto">
          <a:xfrm>
            <a:off x="8175850" y="5685390"/>
            <a:ext cx="2925763" cy="37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b="0" i="0" dirty="0">
                <a:solidFill>
                  <a:srgbClr val="FF0000"/>
                </a:solidFill>
              </a:rPr>
              <a:t>[Ref. W. Stalling, 10/e, P.98]</a:t>
            </a:r>
            <a:endParaRPr lang="en-US" dirty="0">
              <a:solidFill>
                <a:srgbClr val="FF0000"/>
              </a:solidFill>
            </a:endParaRPr>
          </a:p>
        </p:txBody>
      </p:sp>
      <p:pic>
        <p:nvPicPr>
          <p:cNvPr id="19" name="Picture 1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62000" y="1359873"/>
            <a:ext cx="1838325" cy="438150"/>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571499" y="1928153"/>
            <a:ext cx="10660743" cy="1200329"/>
          </a:xfrm>
          <a:prstGeom prst="rect">
            <a:avLst/>
          </a:prstGeom>
        </p:spPr>
        <p:txBody>
          <a:bodyPr wrap="square">
            <a:spAutoFit/>
          </a:bodyPr>
          <a:lstStyle/>
          <a:p>
            <a:pPr algn="just"/>
            <a:r>
              <a:rPr lang="en-US" sz="2400" b="1" dirty="0"/>
              <a:t>Example </a:t>
            </a:r>
            <a:r>
              <a:rPr lang="en-US" sz="2400" b="1" dirty="0" smtClean="0"/>
              <a:t>3.35: </a:t>
            </a:r>
            <a:r>
              <a:rPr lang="en-US" sz="2400" dirty="0" smtClean="0"/>
              <a:t>Consider </a:t>
            </a:r>
            <a:r>
              <a:rPr lang="en-US" sz="2400" dirty="0"/>
              <a:t>the same noiseless channel transmitting a signal with four signal levels (for each level, we send 2 bits). The maximum bit rate can be calculated as</a:t>
            </a:r>
          </a:p>
        </p:txBody>
      </p:sp>
      <p:pic>
        <p:nvPicPr>
          <p:cNvPr id="21" name="Picture 1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421062" y="2908368"/>
            <a:ext cx="5570538" cy="368300"/>
          </a:xfrm>
          <a:prstGeom prst="rect">
            <a:avLst/>
          </a:prstGeom>
          <a:noFill/>
          <a:ln w="57150" cmpd="thickThin">
            <a:solidFill>
              <a:schemeClr val="folHlink"/>
            </a:solidFill>
            <a:miter lim="800000"/>
            <a:headEnd/>
            <a:tailEnd/>
          </a:ln>
          <a:extLst>
            <a:ext uri="{909E8E84-426E-40DD-AFC4-6F175D3DCCD1}">
              <a14:hiddenFill xmlns:a14="http://schemas.microsoft.com/office/drawing/2010/main" xmlns="">
                <a:solidFill>
                  <a:srgbClr val="FFFFFF"/>
                </a:solidFill>
              </a14:hiddenFill>
            </a:ext>
          </a:extLst>
        </p:spPr>
      </p:pic>
      <p:sp>
        <p:nvSpPr>
          <p:cNvPr id="22" name="TextBox 21"/>
          <p:cNvSpPr txBox="1"/>
          <p:nvPr/>
        </p:nvSpPr>
        <p:spPr>
          <a:xfrm>
            <a:off x="8810514" y="3431143"/>
            <a:ext cx="2829942" cy="369332"/>
          </a:xfrm>
          <a:prstGeom prst="rect">
            <a:avLst/>
          </a:prstGeom>
          <a:noFill/>
        </p:spPr>
        <p:txBody>
          <a:bodyPr wrap="none" rtlCol="0">
            <a:spAutoFit/>
          </a:bodyPr>
          <a:lstStyle/>
          <a:p>
            <a:r>
              <a:rPr lang="en-US" dirty="0" smtClean="0">
                <a:solidFill>
                  <a:srgbClr val="0070C0"/>
                </a:solidFill>
              </a:rPr>
              <a:t>Ref. B. A. Forouzan,4/e, p.86</a:t>
            </a:r>
            <a:endParaRPr lang="en-US" dirty="0">
              <a:solidFill>
                <a:srgbClr val="0070C0"/>
              </a:solidFill>
            </a:endParaRPr>
          </a:p>
        </p:txBody>
      </p:sp>
    </p:spTree>
    <p:extLst>
      <p:ext uri="{BB962C8B-B14F-4D97-AF65-F5344CB8AC3E}">
        <p14:creationId xmlns:p14="http://schemas.microsoft.com/office/powerpoint/2010/main" xmlns="" val="27039117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0"/>
          <p:cNvSpPr>
            <a:spLocks noChangeArrowheads="1"/>
          </p:cNvSpPr>
          <p:nvPr/>
        </p:nvSpPr>
        <p:spPr bwMode="auto">
          <a:xfrm>
            <a:off x="152400" y="1825164"/>
            <a:ext cx="8839200" cy="381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nchor="ct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p>
        </p:txBody>
      </p:sp>
      <p:sp>
        <p:nvSpPr>
          <p:cNvPr id="14" name="Rectangle 11"/>
          <p:cNvSpPr>
            <a:spLocks noChangeArrowheads="1"/>
          </p:cNvSpPr>
          <p:nvPr/>
        </p:nvSpPr>
        <p:spPr bwMode="auto">
          <a:xfrm>
            <a:off x="457199" y="631997"/>
            <a:ext cx="11067143"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sz="2400" i="0" baseline="0" dirty="0"/>
              <a:t>Example </a:t>
            </a:r>
            <a:r>
              <a:rPr lang="en-US" sz="2400" i="0" baseline="0" dirty="0" smtClean="0"/>
              <a:t>3.36: </a:t>
            </a:r>
            <a:r>
              <a:rPr lang="en-US" sz="2400" b="0" i="0" baseline="0" dirty="0" smtClean="0"/>
              <a:t>We </a:t>
            </a:r>
            <a:r>
              <a:rPr lang="en-US" sz="2400" b="0" i="0" baseline="0" dirty="0"/>
              <a:t>need to send 265 kbps over a noiseless channel with a bandwidth of 20 kHz. How many signal levels do we need</a:t>
            </a:r>
            <a:r>
              <a:rPr lang="en-US" sz="2400" b="0" i="0" baseline="0" dirty="0" smtClean="0"/>
              <a:t>?</a:t>
            </a:r>
            <a:endParaRPr lang="en-US" sz="2400" b="0" i="0" baseline="0" dirty="0"/>
          </a:p>
        </p:txBody>
      </p:sp>
      <p:pic>
        <p:nvPicPr>
          <p:cNvPr id="16" name="Picture 1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909621" y="1873583"/>
            <a:ext cx="5427663" cy="755650"/>
          </a:xfrm>
          <a:prstGeom prst="rect">
            <a:avLst/>
          </a:prstGeom>
          <a:noFill/>
          <a:ln w="57150" cmpd="thickThin">
            <a:solidFill>
              <a:schemeClr val="folHlink"/>
            </a:solidFill>
            <a:miter lim="800000"/>
            <a:headEnd/>
            <a:tailEnd/>
          </a:ln>
          <a:extLst>
            <a:ext uri="{909E8E84-426E-40DD-AFC4-6F175D3DCCD1}">
              <a14:hiddenFill xmlns:a14="http://schemas.microsoft.com/office/drawing/2010/main" xmlns="">
                <a:solidFill>
                  <a:srgbClr val="FFFFFF"/>
                </a:solidFill>
              </a14:hiddenFill>
            </a:ext>
          </a:extLst>
        </p:spPr>
      </p:pic>
      <p:sp>
        <p:nvSpPr>
          <p:cNvPr id="17" name="Rectangle 15"/>
          <p:cNvSpPr>
            <a:spLocks noChangeArrowheads="1"/>
          </p:cNvSpPr>
          <p:nvPr/>
        </p:nvSpPr>
        <p:spPr bwMode="auto">
          <a:xfrm>
            <a:off x="457200" y="3135762"/>
            <a:ext cx="11067142"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sz="2400" b="0" i="0" baseline="0" dirty="0"/>
              <a:t>Since this result is not a power of 2, we need to either increase the number of levels or reduce the bit rate. If we have 128 levels, the bit rate is 280 kbps. If we have 64 levels, the bit rate is 240 kbps</a:t>
            </a:r>
            <a:r>
              <a:rPr lang="en-US" sz="2400" b="0" i="0" baseline="0" dirty="0" smtClean="0"/>
              <a:t>.</a:t>
            </a:r>
          </a:p>
          <a:p>
            <a:pPr algn="just"/>
            <a:endParaRPr lang="en-US" sz="2400" b="0" i="0" baseline="0" dirty="0" smtClean="0"/>
          </a:p>
          <a:p>
            <a:pPr algn="just"/>
            <a:r>
              <a:rPr lang="en-US" sz="2400" i="0" baseline="0" dirty="0" smtClean="0"/>
              <a:t>Note: </a:t>
            </a:r>
            <a:r>
              <a:rPr lang="en-US" sz="2400" b="0" i="0" baseline="0" dirty="0" smtClean="0">
                <a:solidFill>
                  <a:srgbClr val="C00000"/>
                </a:solidFill>
              </a:rPr>
              <a:t>280 kbps vs. 240 kbps. Not much degradation. So 64 levels can be a cost-effective solution for this case to avoid receiver complexity.</a:t>
            </a:r>
            <a:endParaRPr lang="en-US" sz="2400" b="0" i="0" baseline="0" dirty="0">
              <a:solidFill>
                <a:srgbClr val="C00000"/>
              </a:solidFill>
            </a:endParaRPr>
          </a:p>
        </p:txBody>
      </p:sp>
      <p:pic>
        <p:nvPicPr>
          <p:cNvPr id="18" name="Picture 1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867775" y="1654508"/>
            <a:ext cx="1838325" cy="438150"/>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19" name="TextBox 16"/>
          <p:cNvSpPr txBox="1">
            <a:spLocks noChangeArrowheads="1"/>
          </p:cNvSpPr>
          <p:nvPr/>
        </p:nvSpPr>
        <p:spPr bwMode="auto">
          <a:xfrm>
            <a:off x="8891928" y="2308557"/>
            <a:ext cx="789703" cy="379591"/>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dirty="0"/>
              <a:t>L </a:t>
            </a:r>
            <a:r>
              <a:rPr lang="en-US" dirty="0" smtClean="0"/>
              <a:t>= M</a:t>
            </a:r>
            <a:endParaRPr lang="en-US" dirty="0"/>
          </a:p>
        </p:txBody>
      </p:sp>
      <p:sp>
        <p:nvSpPr>
          <p:cNvPr id="20" name="TextBox 19"/>
          <p:cNvSpPr txBox="1"/>
          <p:nvPr/>
        </p:nvSpPr>
        <p:spPr>
          <a:xfrm>
            <a:off x="8694400" y="6408832"/>
            <a:ext cx="2829942" cy="369332"/>
          </a:xfrm>
          <a:prstGeom prst="rect">
            <a:avLst/>
          </a:prstGeom>
          <a:noFill/>
        </p:spPr>
        <p:txBody>
          <a:bodyPr wrap="none" rtlCol="0">
            <a:spAutoFit/>
          </a:bodyPr>
          <a:lstStyle/>
          <a:p>
            <a:r>
              <a:rPr lang="en-US" dirty="0" smtClean="0">
                <a:solidFill>
                  <a:srgbClr val="0070C0"/>
                </a:solidFill>
              </a:rPr>
              <a:t>Ref. B. A. Forouzan,4/e, p.86</a:t>
            </a:r>
            <a:endParaRPr lang="en-US" dirty="0">
              <a:solidFill>
                <a:srgbClr val="0070C0"/>
              </a:solidFill>
            </a:endParaRPr>
          </a:p>
        </p:txBody>
      </p:sp>
    </p:spTree>
    <p:extLst>
      <p:ext uri="{BB962C8B-B14F-4D97-AF65-F5344CB8AC3E}">
        <p14:creationId xmlns:p14="http://schemas.microsoft.com/office/powerpoint/2010/main" xmlns="" val="20363372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2420257" y="229680"/>
            <a:ext cx="6858000" cy="523875"/>
          </a:xfrm>
          <a:prstGeom prst="rect">
            <a:avLst/>
          </a:prstGeom>
          <a:noFill/>
          <a:ln w="9525">
            <a:solidFill>
              <a:srgbClr val="C0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fr-FR" i="0" baseline="0" dirty="0"/>
              <a:t>Noisy Channel: Shannon </a:t>
            </a:r>
            <a:r>
              <a:rPr lang="fr-FR" i="0" baseline="0" dirty="0" err="1"/>
              <a:t>Capacity</a:t>
            </a:r>
            <a:r>
              <a:rPr lang="fr-FR" i="0" baseline="0" dirty="0"/>
              <a:t> Formula</a:t>
            </a:r>
            <a:endParaRPr lang="en-US" dirty="0"/>
          </a:p>
        </p:txBody>
      </p:sp>
      <p:sp>
        <p:nvSpPr>
          <p:cNvPr id="6" name="Rectangle 3"/>
          <p:cNvSpPr>
            <a:spLocks noChangeArrowheads="1"/>
          </p:cNvSpPr>
          <p:nvPr/>
        </p:nvSpPr>
        <p:spPr bwMode="auto">
          <a:xfrm>
            <a:off x="533399" y="838200"/>
            <a:ext cx="11310257" cy="1405513"/>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sz="3200" b="0" i="0" dirty="0" err="1"/>
              <a:t>Nyquist’s</a:t>
            </a:r>
            <a:r>
              <a:rPr lang="en-US" sz="3200" b="0" i="0" dirty="0"/>
              <a:t> formula indicates that, all other things being equal, doubling the bandwidth doubles the data rate. Now consider the relationship among </a:t>
            </a:r>
            <a:r>
              <a:rPr lang="en-US" sz="3200" i="0" dirty="0">
                <a:solidFill>
                  <a:srgbClr val="FF0000"/>
                </a:solidFill>
              </a:rPr>
              <a:t>data rate, noise, and error rate</a:t>
            </a:r>
            <a:r>
              <a:rPr lang="en-US" sz="3200" b="0" i="0" dirty="0"/>
              <a:t>. The presence of noise can corrupt </a:t>
            </a:r>
            <a:r>
              <a:rPr lang="en-US" sz="3200" b="0" i="0" dirty="0" smtClean="0"/>
              <a:t>one </a:t>
            </a:r>
            <a:r>
              <a:rPr lang="en-US" sz="3200" b="0" i="0" dirty="0"/>
              <a:t>or more bits. If the data rate is</a:t>
            </a:r>
            <a:r>
              <a:rPr lang="en-US" sz="3200" dirty="0"/>
              <a:t> </a:t>
            </a:r>
            <a:r>
              <a:rPr lang="en-US" sz="3200" b="0" i="0" dirty="0"/>
              <a:t>increased, then the bits become “shorter” so that more bits are affected by a given pattern of noise.</a:t>
            </a:r>
            <a:r>
              <a:rPr lang="en-US" sz="3200" dirty="0"/>
              <a:t> </a:t>
            </a:r>
          </a:p>
        </p:txBody>
      </p:sp>
      <p:sp>
        <p:nvSpPr>
          <p:cNvPr id="7" name="Rectangle 4"/>
          <p:cNvSpPr>
            <a:spLocks noChangeArrowheads="1"/>
          </p:cNvSpPr>
          <p:nvPr/>
        </p:nvSpPr>
        <p:spPr bwMode="auto">
          <a:xfrm>
            <a:off x="533399" y="2413002"/>
            <a:ext cx="11310257" cy="1733808"/>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sz="3200" b="0" i="0" dirty="0"/>
              <a:t>All of these concepts can be tied together neatly in a formula developed by</a:t>
            </a:r>
            <a:br>
              <a:rPr lang="en-US" sz="3200" b="0" i="0" dirty="0"/>
            </a:br>
            <a:r>
              <a:rPr lang="en-US" sz="3200" b="0" i="0" dirty="0"/>
              <a:t>the mathematician </a:t>
            </a:r>
            <a:r>
              <a:rPr lang="en-US" sz="3200" i="0" dirty="0">
                <a:solidFill>
                  <a:srgbClr val="FF0000"/>
                </a:solidFill>
              </a:rPr>
              <a:t>Claude Shannon</a:t>
            </a:r>
            <a:r>
              <a:rPr lang="en-US" sz="3200" b="0" i="0" dirty="0"/>
              <a:t>. As we have just illustrated, the</a:t>
            </a:r>
            <a:br>
              <a:rPr lang="en-US" sz="3200" b="0" i="0" dirty="0"/>
            </a:br>
            <a:r>
              <a:rPr lang="en-US" sz="3200" b="0" i="0" dirty="0"/>
              <a:t>higher the data rate, the more damage that unwanted noise can do. For a given level of noise, we would expect that a greater signal strength would improve the ability to receive data correctly in the presence of noise.</a:t>
            </a:r>
            <a:endParaRPr lang="en-US" sz="3200" dirty="0"/>
          </a:p>
        </p:txBody>
      </p:sp>
      <p:sp>
        <p:nvSpPr>
          <p:cNvPr id="8" name="Rectangle 5"/>
          <p:cNvSpPr>
            <a:spLocks noChangeArrowheads="1"/>
          </p:cNvSpPr>
          <p:nvPr/>
        </p:nvSpPr>
        <p:spPr bwMode="auto">
          <a:xfrm>
            <a:off x="609599" y="4114800"/>
            <a:ext cx="10943771" cy="4206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sz="3200" b="0" i="0" dirty="0">
                <a:solidFill>
                  <a:srgbClr val="7030A0"/>
                </a:solidFill>
              </a:rPr>
              <a:t>Shannon’s result is that the maximum channel capacity, in bits per second, obeys the equation</a:t>
            </a:r>
            <a:r>
              <a:rPr lang="en-US" sz="3200" dirty="0">
                <a:solidFill>
                  <a:srgbClr val="7030A0"/>
                </a:solidFill>
              </a:rPr>
              <a:t> </a:t>
            </a:r>
          </a:p>
        </p:txBody>
      </p:sp>
      <p:pic>
        <p:nvPicPr>
          <p:cNvPr id="9" name="Picture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085771" y="4695488"/>
            <a:ext cx="2771775" cy="457200"/>
          </a:xfrm>
          <a:prstGeom prst="rect">
            <a:avLst/>
          </a:prstGeom>
          <a:noFill/>
          <a:ln w="9525">
            <a:solidFill>
              <a:srgbClr val="00B0F0"/>
            </a:solidFill>
            <a:miter lim="800000"/>
            <a:headEnd/>
            <a:tailEnd/>
          </a:ln>
          <a:extLst>
            <a:ext uri="{909E8E84-426E-40DD-AFC4-6F175D3DCCD1}">
              <a14:hiddenFill xmlns:a14="http://schemas.microsoft.com/office/drawing/2010/main" xmlns="">
                <a:solidFill>
                  <a:srgbClr val="FFFFFF"/>
                </a:solidFill>
              </a14:hiddenFill>
            </a:ext>
          </a:extLst>
        </p:spPr>
      </p:pic>
      <p:sp>
        <p:nvSpPr>
          <p:cNvPr id="10" name="Rectangle 7"/>
          <p:cNvSpPr>
            <a:spLocks noChangeArrowheads="1"/>
          </p:cNvSpPr>
          <p:nvPr/>
        </p:nvSpPr>
        <p:spPr bwMode="auto">
          <a:xfrm>
            <a:off x="598260" y="5099685"/>
            <a:ext cx="10747829" cy="7489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sz="3200" b="0" i="0" dirty="0"/>
              <a:t>where </a:t>
            </a:r>
            <a:r>
              <a:rPr lang="en-US" sz="3200" dirty="0"/>
              <a:t>C</a:t>
            </a:r>
            <a:r>
              <a:rPr lang="en-US" sz="3200" b="0" dirty="0"/>
              <a:t> </a:t>
            </a:r>
            <a:r>
              <a:rPr lang="en-US" sz="3200" b="0" i="0" dirty="0"/>
              <a:t>is the capacity of the channel in bits per second and </a:t>
            </a:r>
            <a:r>
              <a:rPr lang="en-US" sz="3200" dirty="0"/>
              <a:t>B</a:t>
            </a:r>
            <a:r>
              <a:rPr lang="en-US" sz="3200" b="0" dirty="0"/>
              <a:t> </a:t>
            </a:r>
            <a:r>
              <a:rPr lang="en-US" sz="3200" b="0" i="0" dirty="0"/>
              <a:t>is the  bandwidth of the channel in hertz. </a:t>
            </a:r>
            <a:r>
              <a:rPr lang="en-US" sz="3200" b="0" i="0" dirty="0">
                <a:solidFill>
                  <a:srgbClr val="FF0000"/>
                </a:solidFill>
              </a:rPr>
              <a:t>The Shannon formula represents the theoretical maximum that can be </a:t>
            </a:r>
            <a:r>
              <a:rPr lang="en-US" sz="3200" b="0" i="0" dirty="0" smtClean="0">
                <a:solidFill>
                  <a:srgbClr val="FF0000"/>
                </a:solidFill>
              </a:rPr>
              <a:t>achieved.</a:t>
            </a:r>
            <a:r>
              <a:rPr lang="en-US" sz="3200" b="0" dirty="0" smtClean="0">
                <a:solidFill>
                  <a:srgbClr val="FF0000"/>
                </a:solidFill>
              </a:rPr>
              <a:t> </a:t>
            </a:r>
            <a:endParaRPr lang="en-US" sz="3200" b="0" dirty="0">
              <a:solidFill>
                <a:srgbClr val="FF0000"/>
              </a:solidFill>
            </a:endParaRPr>
          </a:p>
        </p:txBody>
      </p:sp>
      <p:sp>
        <p:nvSpPr>
          <p:cNvPr id="11" name="Rectangle 8"/>
          <p:cNvSpPr>
            <a:spLocks noChangeArrowheads="1"/>
          </p:cNvSpPr>
          <p:nvPr/>
        </p:nvSpPr>
        <p:spPr bwMode="auto">
          <a:xfrm>
            <a:off x="8420326" y="6047519"/>
            <a:ext cx="2925763" cy="37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b="0" i="0" dirty="0">
                <a:solidFill>
                  <a:srgbClr val="00B0F0"/>
                </a:solidFill>
              </a:rPr>
              <a:t>[Ref. W. Stalling, 10/e, P.99]</a:t>
            </a:r>
            <a:endParaRPr lang="en-US" dirty="0">
              <a:solidFill>
                <a:srgbClr val="00B0F0"/>
              </a:solidFill>
            </a:endParaRPr>
          </a:p>
        </p:txBody>
      </p:sp>
    </p:spTree>
    <p:extLst>
      <p:ext uri="{BB962C8B-B14F-4D97-AF65-F5344CB8AC3E}">
        <p14:creationId xmlns:p14="http://schemas.microsoft.com/office/powerpoint/2010/main" xmlns="" val="7112838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304799" y="87602"/>
            <a:ext cx="11373675" cy="4154984"/>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sz="3600" b="0" i="0" dirty="0"/>
              <a:t>In practice, however, only much lower rates are achieved. One reason for this is that the formula </a:t>
            </a:r>
            <a:r>
              <a:rPr lang="en-US" sz="3600" i="0" dirty="0">
                <a:solidFill>
                  <a:srgbClr val="FF0000"/>
                </a:solidFill>
              </a:rPr>
              <a:t>assumes white noise (thermal noise). </a:t>
            </a:r>
            <a:r>
              <a:rPr lang="en-US" sz="3600" b="0" i="0" dirty="0">
                <a:solidFill>
                  <a:srgbClr val="00B0F0"/>
                </a:solidFill>
              </a:rPr>
              <a:t>Impulse noise</a:t>
            </a:r>
            <a:r>
              <a:rPr lang="en-US" sz="3600" b="0" i="0" dirty="0"/>
              <a:t> is not accounted for, nor are </a:t>
            </a:r>
            <a:r>
              <a:rPr lang="en-US" sz="3600" b="0" i="0" dirty="0">
                <a:solidFill>
                  <a:srgbClr val="00B0F0"/>
                </a:solidFill>
              </a:rPr>
              <a:t>attenuation distortion </a:t>
            </a:r>
            <a:r>
              <a:rPr lang="en-US" sz="3600" b="0" i="0" dirty="0"/>
              <a:t>and </a:t>
            </a:r>
            <a:r>
              <a:rPr lang="en-US" sz="3600" b="0" i="0" dirty="0">
                <a:solidFill>
                  <a:srgbClr val="00B0F0"/>
                </a:solidFill>
              </a:rPr>
              <a:t>delay distortion</a:t>
            </a:r>
            <a:r>
              <a:rPr lang="en-US" sz="3600" b="0" i="0" dirty="0"/>
              <a:t>. </a:t>
            </a:r>
            <a:r>
              <a:rPr lang="en-US" sz="3600" b="0" i="0" dirty="0">
                <a:solidFill>
                  <a:srgbClr val="FF0000"/>
                </a:solidFill>
              </a:rPr>
              <a:t>Even in an ideal white noise environment, present technology still cannot achieve Shannon capacity due to encoding issues, such as coding length and complexity</a:t>
            </a:r>
            <a:r>
              <a:rPr lang="en-US" sz="3600" b="0" i="0" dirty="0" smtClean="0">
                <a:solidFill>
                  <a:srgbClr val="FF0000"/>
                </a:solidFill>
              </a:rPr>
              <a:t>.</a:t>
            </a:r>
          </a:p>
          <a:p>
            <a:pPr algn="just"/>
            <a:r>
              <a:rPr lang="en-US" sz="3600" b="0" i="0" dirty="0" smtClean="0"/>
              <a:t>The </a:t>
            </a:r>
            <a:r>
              <a:rPr lang="en-US" sz="3600" b="0" i="0" dirty="0"/>
              <a:t>capacity indicated in the preceding equation is referred to as the </a:t>
            </a:r>
            <a:r>
              <a:rPr lang="en-US" sz="3600" i="0" dirty="0">
                <a:solidFill>
                  <a:srgbClr val="FF0000"/>
                </a:solidFill>
              </a:rPr>
              <a:t>error-free capacity</a:t>
            </a:r>
            <a:r>
              <a:rPr lang="en-US" sz="3600" b="0" i="0" dirty="0">
                <a:solidFill>
                  <a:srgbClr val="FF0000"/>
                </a:solidFill>
              </a:rPr>
              <a:t>.</a:t>
            </a:r>
            <a:r>
              <a:rPr lang="en-US" sz="3600" b="0" i="0" dirty="0"/>
              <a:t> </a:t>
            </a:r>
            <a:r>
              <a:rPr lang="en-US" sz="3600" b="0" i="0" dirty="0">
                <a:solidFill>
                  <a:srgbClr val="FF0000"/>
                </a:solidFill>
              </a:rPr>
              <a:t>Shannon proved that if the actual information rate on a channel is less than the error-free capacity, then it is theoretically possible to use a suitable signal code to achieve error-free transmission through the channel</a:t>
            </a:r>
            <a:r>
              <a:rPr lang="en-US" sz="3600" b="0" i="0" dirty="0"/>
              <a:t>. Shannon’s theorem unfortunately does not suggest a means for finding such codes, but it does provide a yardstick by which the performance of practical communication schemes may be measured.</a:t>
            </a:r>
            <a:endParaRPr lang="en-US" sz="3600" dirty="0"/>
          </a:p>
        </p:txBody>
      </p:sp>
      <p:sp>
        <p:nvSpPr>
          <p:cNvPr id="6" name="Rectangle 3"/>
          <p:cNvSpPr>
            <a:spLocks noChangeArrowheads="1"/>
          </p:cNvSpPr>
          <p:nvPr/>
        </p:nvSpPr>
        <p:spPr bwMode="auto">
          <a:xfrm>
            <a:off x="304798" y="4242586"/>
            <a:ext cx="11373675" cy="1938992"/>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sz="3600" b="0" i="0" dirty="0"/>
              <a:t>We define the </a:t>
            </a:r>
            <a:r>
              <a:rPr lang="en-US" sz="3600" i="0" dirty="0">
                <a:solidFill>
                  <a:srgbClr val="FF0000"/>
                </a:solidFill>
              </a:rPr>
              <a:t>spectral efficiency</a:t>
            </a:r>
            <a:r>
              <a:rPr lang="en-US" sz="3600" b="0" i="0" dirty="0"/>
              <a:t>, also called </a:t>
            </a:r>
            <a:r>
              <a:rPr lang="en-US" sz="3600" i="0" dirty="0">
                <a:solidFill>
                  <a:srgbClr val="FF0000"/>
                </a:solidFill>
              </a:rPr>
              <a:t>bandwidth efficiency</a:t>
            </a:r>
            <a:r>
              <a:rPr lang="en-US" sz="3600" b="0" i="0" dirty="0"/>
              <a:t>, of a digital</a:t>
            </a:r>
            <a:br>
              <a:rPr lang="en-US" sz="3600" b="0" i="0" dirty="0"/>
            </a:br>
            <a:r>
              <a:rPr lang="en-US" sz="3600" b="0" i="0" dirty="0"/>
              <a:t>transmission as the number of bits per second of data that can be supported by each</a:t>
            </a:r>
            <a:br>
              <a:rPr lang="en-US" sz="3600" b="0" i="0" dirty="0"/>
            </a:br>
            <a:r>
              <a:rPr lang="en-US" sz="3600" b="0" i="0" dirty="0"/>
              <a:t>hertz of bandwidth. The theoretical maximum spectral efficiency can be expressed</a:t>
            </a:r>
            <a:br>
              <a:rPr lang="en-US" sz="3600" b="0" i="0" dirty="0"/>
            </a:br>
            <a:r>
              <a:rPr lang="en-US" sz="3600" b="0" i="0" dirty="0"/>
              <a:t>in </a:t>
            </a:r>
            <a:r>
              <a:rPr lang="en-US" sz="3600" dirty="0">
                <a:solidFill>
                  <a:srgbClr val="7030A0"/>
                </a:solidFill>
              </a:rPr>
              <a:t>C</a:t>
            </a:r>
            <a:r>
              <a:rPr lang="en-US" sz="3600" i="0" dirty="0">
                <a:solidFill>
                  <a:srgbClr val="7030A0"/>
                </a:solidFill>
              </a:rPr>
              <a:t>/</a:t>
            </a:r>
            <a:r>
              <a:rPr lang="en-US" sz="3600" dirty="0">
                <a:solidFill>
                  <a:srgbClr val="7030A0"/>
                </a:solidFill>
              </a:rPr>
              <a:t>B </a:t>
            </a:r>
            <a:r>
              <a:rPr lang="en-US" sz="3600" i="0" dirty="0">
                <a:solidFill>
                  <a:srgbClr val="7030A0"/>
                </a:solidFill>
              </a:rPr>
              <a:t>= log(base</a:t>
            </a:r>
            <a:r>
              <a:rPr lang="en-US" sz="3600" i="0" baseline="-25000" dirty="0">
                <a:solidFill>
                  <a:srgbClr val="7030A0"/>
                </a:solidFill>
              </a:rPr>
              <a:t>2)</a:t>
            </a:r>
            <a:r>
              <a:rPr lang="en-US" sz="3600" i="0" dirty="0">
                <a:solidFill>
                  <a:srgbClr val="7030A0"/>
                </a:solidFill>
              </a:rPr>
              <a:t>(1 + SNR). </a:t>
            </a:r>
            <a:r>
              <a:rPr lang="en-US" sz="3600" b="0" dirty="0"/>
              <a:t>C</a:t>
            </a:r>
            <a:r>
              <a:rPr lang="en-US" sz="3600" b="0" i="0" dirty="0"/>
              <a:t>/</a:t>
            </a:r>
            <a:r>
              <a:rPr lang="en-US" sz="3600" b="0" dirty="0"/>
              <a:t>B </a:t>
            </a:r>
            <a:r>
              <a:rPr lang="en-US" sz="3600" b="0" i="0" dirty="0"/>
              <a:t>has the dimensions bps/Hz. At SNR = 1, we have </a:t>
            </a:r>
            <a:r>
              <a:rPr lang="en-US" sz="3600" b="0" dirty="0"/>
              <a:t>C</a:t>
            </a:r>
            <a:r>
              <a:rPr lang="en-US" sz="3600" b="0" i="0" dirty="0"/>
              <a:t>/</a:t>
            </a:r>
            <a:r>
              <a:rPr lang="en-US" sz="3600" b="0" dirty="0"/>
              <a:t>B </a:t>
            </a:r>
            <a:r>
              <a:rPr lang="en-US" sz="3600" b="0" i="0" dirty="0"/>
              <a:t>= 1.</a:t>
            </a:r>
            <a:endParaRPr lang="en-US" sz="3600" dirty="0"/>
          </a:p>
        </p:txBody>
      </p:sp>
      <p:sp>
        <p:nvSpPr>
          <p:cNvPr id="7" name="Rectangle 4"/>
          <p:cNvSpPr>
            <a:spLocks noChangeArrowheads="1"/>
          </p:cNvSpPr>
          <p:nvPr/>
        </p:nvSpPr>
        <p:spPr bwMode="auto">
          <a:xfrm>
            <a:off x="8342187" y="6167064"/>
            <a:ext cx="3196670" cy="37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b="0" i="0" dirty="0">
                <a:solidFill>
                  <a:srgbClr val="00B0F0"/>
                </a:solidFill>
              </a:rPr>
              <a:t>[Ref. W. Stalling, 10/e, P.100]</a:t>
            </a:r>
            <a:endParaRPr lang="en-US" dirty="0">
              <a:solidFill>
                <a:srgbClr val="00B0F0"/>
              </a:solidFill>
            </a:endParaRPr>
          </a:p>
        </p:txBody>
      </p:sp>
    </p:spTree>
    <p:extLst>
      <p:ext uri="{BB962C8B-B14F-4D97-AF65-F5344CB8AC3E}">
        <p14:creationId xmlns:p14="http://schemas.microsoft.com/office/powerpoint/2010/main" xmlns="" val="5732223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268514" y="2047269"/>
            <a:ext cx="11444514" cy="2800767"/>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sz="4400" b="0" i="0" dirty="0"/>
              <a:t>For a given level of noise, it would appear that the data rate could be increased by increasing either </a:t>
            </a:r>
            <a:r>
              <a:rPr lang="en-US" sz="4400" b="0" i="0" dirty="0">
                <a:solidFill>
                  <a:srgbClr val="FF0000"/>
                </a:solidFill>
              </a:rPr>
              <a:t>signal strength or bandwidth</a:t>
            </a:r>
            <a:r>
              <a:rPr lang="en-US" sz="4400" b="0" i="0" dirty="0"/>
              <a:t>. However, as the signal strength increases, the effects of </a:t>
            </a:r>
            <a:r>
              <a:rPr lang="en-US" sz="4400" b="0" i="0" dirty="0">
                <a:solidFill>
                  <a:srgbClr val="FF0000"/>
                </a:solidFill>
              </a:rPr>
              <a:t>nonlinearities</a:t>
            </a:r>
            <a:r>
              <a:rPr lang="en-US" sz="4400" b="0" i="0" dirty="0"/>
              <a:t> in the system also increase, leading to an increase in </a:t>
            </a:r>
            <a:r>
              <a:rPr lang="en-US" sz="4400" b="0" i="0" dirty="0">
                <a:solidFill>
                  <a:srgbClr val="FF0000"/>
                </a:solidFill>
              </a:rPr>
              <a:t>intermodulation</a:t>
            </a:r>
            <a:r>
              <a:rPr lang="en-US" sz="4400" b="0" i="0" dirty="0"/>
              <a:t> </a:t>
            </a:r>
            <a:r>
              <a:rPr lang="en-US" sz="4400" b="0" i="0" dirty="0">
                <a:solidFill>
                  <a:srgbClr val="FF0000"/>
                </a:solidFill>
              </a:rPr>
              <a:t>noise</a:t>
            </a:r>
            <a:r>
              <a:rPr lang="en-US" sz="4400" b="0" i="0" dirty="0"/>
              <a:t>. Note also that, because noise is assumed to be white, the wider the bandwidth, the more noise is admitted to the system. Thus, as </a:t>
            </a:r>
            <a:r>
              <a:rPr lang="en-US" sz="4400" b="0" i="0" dirty="0">
                <a:solidFill>
                  <a:srgbClr val="FF0000"/>
                </a:solidFill>
              </a:rPr>
              <a:t>B increases, SNR decreases</a:t>
            </a:r>
            <a:r>
              <a:rPr lang="en-US" sz="4400" b="0" i="0" dirty="0"/>
              <a:t>.</a:t>
            </a:r>
            <a:endParaRPr lang="en-US" sz="4400" i="0" dirty="0"/>
          </a:p>
        </p:txBody>
      </p:sp>
      <p:pic>
        <p:nvPicPr>
          <p:cNvPr id="6" name="Picture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30211" y="304799"/>
            <a:ext cx="5021602" cy="9517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5"/>
          <p:cNvSpPr txBox="1">
            <a:spLocks noChangeArrowheads="1"/>
          </p:cNvSpPr>
          <p:nvPr/>
        </p:nvSpPr>
        <p:spPr bwMode="auto">
          <a:xfrm>
            <a:off x="3904302" y="1421054"/>
            <a:ext cx="417293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sz="3600">
                <a:solidFill>
                  <a:srgbClr val="FF0000"/>
                </a:solidFill>
              </a:rPr>
              <a:t>SNR=signal power/noise power</a:t>
            </a:r>
          </a:p>
        </p:txBody>
      </p:sp>
      <p:sp>
        <p:nvSpPr>
          <p:cNvPr id="8" name="Rectangle 6"/>
          <p:cNvSpPr>
            <a:spLocks noChangeArrowheads="1"/>
          </p:cNvSpPr>
          <p:nvPr/>
        </p:nvSpPr>
        <p:spPr bwMode="auto">
          <a:xfrm>
            <a:off x="8077239" y="5259387"/>
            <a:ext cx="3460114" cy="4206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sz="3200" b="0" i="0" dirty="0">
                <a:solidFill>
                  <a:srgbClr val="00B0F0"/>
                </a:solidFill>
              </a:rPr>
              <a:t>[Ref. W. Stalling, 10/e, P.101]</a:t>
            </a:r>
            <a:endParaRPr lang="en-US" sz="3200" dirty="0">
              <a:solidFill>
                <a:srgbClr val="00B0F0"/>
              </a:solidFill>
            </a:endParaRPr>
          </a:p>
        </p:txBody>
      </p:sp>
    </p:spTree>
    <p:extLst>
      <p:ext uri="{BB962C8B-B14F-4D97-AF65-F5344CB8AC3E}">
        <p14:creationId xmlns:p14="http://schemas.microsoft.com/office/powerpoint/2010/main" xmlns="" val="27437983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673833" y="413405"/>
            <a:ext cx="9145132" cy="707886"/>
          </a:xfrm>
          <a:prstGeom prst="rect">
            <a:avLst/>
          </a:prstGeom>
          <a:noFill/>
          <a:ln>
            <a:solidFill>
              <a:srgbClr val="C00000"/>
            </a:solidFill>
          </a:ln>
        </p:spPr>
        <p:txBody>
          <a:bodyPr wrap="none" rtlCol="0">
            <a:spAutoFit/>
          </a:bodyPr>
          <a:lstStyle/>
          <a:p>
            <a:r>
              <a:rPr lang="en-US" sz="4000" b="1" dirty="0" smtClean="0"/>
              <a:t>Normal distribution/Gaussian distribution</a:t>
            </a:r>
            <a:endParaRPr lang="en-US" sz="4000" b="1" dirty="0"/>
          </a:p>
        </p:txBody>
      </p:sp>
      <p:pic>
        <p:nvPicPr>
          <p:cNvPr id="1037" name="Picture 13"/>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472185" y="3129541"/>
            <a:ext cx="2688335" cy="796868"/>
          </a:xfrm>
          <a:prstGeom prst="rect">
            <a:avLst/>
          </a:prstGeom>
          <a:noFill/>
        </p:spPr>
      </p:pic>
      <p:pic>
        <p:nvPicPr>
          <p:cNvPr id="1040" name="Picture 16" descr="Bell Curve Images – Browse 4,798 Stock Photos, Vectors, and Video | Adobe  Stock"/>
          <p:cNvPicPr>
            <a:picLocks noChangeAspect="1" noChangeArrowheads="1"/>
          </p:cNvPicPr>
          <p:nvPr/>
        </p:nvPicPr>
        <p:blipFill>
          <a:blip r:embed="rId3"/>
          <a:srcRect/>
          <a:stretch>
            <a:fillRect/>
          </a:stretch>
        </p:blipFill>
        <p:spPr bwMode="auto">
          <a:xfrm>
            <a:off x="4233799" y="1188402"/>
            <a:ext cx="6858000" cy="3429001"/>
          </a:xfrm>
          <a:prstGeom prst="rect">
            <a:avLst/>
          </a:prstGeom>
          <a:noFill/>
        </p:spPr>
      </p:pic>
      <p:sp>
        <p:nvSpPr>
          <p:cNvPr id="14" name="TextBox 13"/>
          <p:cNvSpPr txBox="1"/>
          <p:nvPr/>
        </p:nvSpPr>
        <p:spPr>
          <a:xfrm>
            <a:off x="10817352" y="3511296"/>
            <a:ext cx="385042" cy="646331"/>
          </a:xfrm>
          <a:prstGeom prst="rect">
            <a:avLst/>
          </a:prstGeom>
          <a:noFill/>
        </p:spPr>
        <p:txBody>
          <a:bodyPr wrap="none" rtlCol="0">
            <a:spAutoFit/>
          </a:bodyPr>
          <a:lstStyle/>
          <a:p>
            <a:r>
              <a:rPr lang="en-US" sz="3600" i="1" dirty="0" smtClean="0"/>
              <a:t>x</a:t>
            </a:r>
            <a:endParaRPr lang="en-US" sz="3600" i="1" dirty="0"/>
          </a:p>
        </p:txBody>
      </p:sp>
      <p:sp>
        <p:nvSpPr>
          <p:cNvPr id="15" name="TextBox 14"/>
          <p:cNvSpPr txBox="1"/>
          <p:nvPr/>
        </p:nvSpPr>
        <p:spPr>
          <a:xfrm>
            <a:off x="7415784" y="1316736"/>
            <a:ext cx="805029" cy="646331"/>
          </a:xfrm>
          <a:prstGeom prst="rect">
            <a:avLst/>
          </a:prstGeom>
          <a:noFill/>
        </p:spPr>
        <p:txBody>
          <a:bodyPr wrap="none" rtlCol="0">
            <a:spAutoFit/>
          </a:bodyPr>
          <a:lstStyle/>
          <a:p>
            <a:r>
              <a:rPr lang="en-US" sz="3600" i="1" dirty="0" smtClean="0"/>
              <a:t>f(x)</a:t>
            </a:r>
            <a:endParaRPr lang="en-US" sz="3600" i="1" dirty="0"/>
          </a:p>
        </p:txBody>
      </p:sp>
      <p:cxnSp>
        <p:nvCxnSpPr>
          <p:cNvPr id="17" name="Straight Arrow Connector 16"/>
          <p:cNvCxnSpPr/>
          <p:nvPr/>
        </p:nvCxnSpPr>
        <p:spPr>
          <a:xfrm rot="16200000" flipH="1">
            <a:off x="6679692" y="3022092"/>
            <a:ext cx="1773936" cy="9144"/>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25512" y="3758184"/>
            <a:ext cx="407484" cy="584775"/>
          </a:xfrm>
          <a:prstGeom prst="rect">
            <a:avLst/>
          </a:prstGeom>
          <a:noFill/>
        </p:spPr>
        <p:txBody>
          <a:bodyPr wrap="none" rtlCol="0">
            <a:spAutoFit/>
          </a:bodyPr>
          <a:lstStyle/>
          <a:p>
            <a:r>
              <a:rPr lang="en-US" sz="3200" dirty="0" smtClean="0">
                <a:solidFill>
                  <a:srgbClr val="7030A0"/>
                </a:solidFill>
              </a:rPr>
              <a:t>B</a:t>
            </a:r>
            <a:endParaRPr lang="en-US" sz="3200" dirty="0">
              <a:solidFill>
                <a:srgbClr val="7030A0"/>
              </a:solidFill>
            </a:endParaRPr>
          </a:p>
        </p:txBody>
      </p:sp>
      <p:sp>
        <p:nvSpPr>
          <p:cNvPr id="19" name="TextBox 18"/>
          <p:cNvSpPr txBox="1"/>
          <p:nvPr/>
        </p:nvSpPr>
        <p:spPr>
          <a:xfrm>
            <a:off x="8028432" y="3758184"/>
            <a:ext cx="832279" cy="584775"/>
          </a:xfrm>
          <a:prstGeom prst="rect">
            <a:avLst/>
          </a:prstGeom>
          <a:noFill/>
        </p:spPr>
        <p:txBody>
          <a:bodyPr wrap="none" rtlCol="0">
            <a:spAutoFit/>
          </a:bodyPr>
          <a:lstStyle/>
          <a:p>
            <a:r>
              <a:rPr lang="en-US" sz="3200" dirty="0" smtClean="0"/>
              <a:t>B+C</a:t>
            </a:r>
            <a:endParaRPr lang="en-US" sz="3200" dirty="0"/>
          </a:p>
        </p:txBody>
      </p:sp>
      <p:sp>
        <p:nvSpPr>
          <p:cNvPr id="20" name="TextBox 19"/>
          <p:cNvSpPr txBox="1"/>
          <p:nvPr/>
        </p:nvSpPr>
        <p:spPr>
          <a:xfrm>
            <a:off x="6656832" y="3749040"/>
            <a:ext cx="752129" cy="584775"/>
          </a:xfrm>
          <a:prstGeom prst="rect">
            <a:avLst/>
          </a:prstGeom>
          <a:noFill/>
        </p:spPr>
        <p:txBody>
          <a:bodyPr wrap="none" rtlCol="0">
            <a:spAutoFit/>
          </a:bodyPr>
          <a:lstStyle/>
          <a:p>
            <a:r>
              <a:rPr lang="en-US" sz="3200" dirty="0" smtClean="0"/>
              <a:t>B-C</a:t>
            </a:r>
            <a:endParaRPr lang="en-US" sz="3200" dirty="0"/>
          </a:p>
        </p:txBody>
      </p:sp>
      <p:cxnSp>
        <p:nvCxnSpPr>
          <p:cNvPr id="22" name="Straight Arrow Connector 21"/>
          <p:cNvCxnSpPr/>
          <p:nvPr/>
        </p:nvCxnSpPr>
        <p:spPr>
          <a:xfrm>
            <a:off x="7699248" y="3172968"/>
            <a:ext cx="713232" cy="1588"/>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168896" y="2752344"/>
            <a:ext cx="421910" cy="584775"/>
          </a:xfrm>
          <a:prstGeom prst="rect">
            <a:avLst/>
          </a:prstGeom>
          <a:noFill/>
        </p:spPr>
        <p:txBody>
          <a:bodyPr wrap="none" rtlCol="0">
            <a:spAutoFit/>
          </a:bodyPr>
          <a:lstStyle/>
          <a:p>
            <a:r>
              <a:rPr lang="en-US" sz="3200" dirty="0" smtClean="0">
                <a:solidFill>
                  <a:srgbClr val="FF0000"/>
                </a:solidFill>
              </a:rPr>
              <a:t>A</a:t>
            </a:r>
            <a:endParaRPr lang="en-US" sz="3200" dirty="0">
              <a:solidFill>
                <a:srgbClr val="FF0000"/>
              </a:solidFill>
            </a:endParaRPr>
          </a:p>
        </p:txBody>
      </p:sp>
      <p:sp>
        <p:nvSpPr>
          <p:cNvPr id="24" name="TextBox 23"/>
          <p:cNvSpPr txBox="1"/>
          <p:nvPr/>
        </p:nvSpPr>
        <p:spPr>
          <a:xfrm>
            <a:off x="7836408" y="2660904"/>
            <a:ext cx="404278" cy="584775"/>
          </a:xfrm>
          <a:prstGeom prst="rect">
            <a:avLst/>
          </a:prstGeom>
          <a:noFill/>
        </p:spPr>
        <p:txBody>
          <a:bodyPr wrap="none" rtlCol="0">
            <a:spAutoFit/>
          </a:bodyPr>
          <a:lstStyle/>
          <a:p>
            <a:r>
              <a:rPr lang="en-US" sz="3200" dirty="0" smtClean="0">
                <a:solidFill>
                  <a:srgbClr val="0070C0"/>
                </a:solidFill>
              </a:rPr>
              <a:t>C</a:t>
            </a:r>
            <a:endParaRPr lang="en-US" sz="3200" dirty="0">
              <a:solidFill>
                <a:srgbClr val="0070C0"/>
              </a:solidFill>
            </a:endParaRPr>
          </a:p>
        </p:txBody>
      </p:sp>
      <p:sp>
        <p:nvSpPr>
          <p:cNvPr id="25" name="TextBox 24"/>
          <p:cNvSpPr txBox="1"/>
          <p:nvPr/>
        </p:nvSpPr>
        <p:spPr>
          <a:xfrm>
            <a:off x="1289304" y="3977640"/>
            <a:ext cx="4265783" cy="2308324"/>
          </a:xfrm>
          <a:prstGeom prst="rect">
            <a:avLst/>
          </a:prstGeom>
          <a:noFill/>
        </p:spPr>
        <p:txBody>
          <a:bodyPr wrap="none" rtlCol="0">
            <a:spAutoFit/>
          </a:bodyPr>
          <a:lstStyle/>
          <a:p>
            <a:r>
              <a:rPr lang="en-US" sz="2400" i="1" dirty="0" smtClean="0"/>
              <a:t>x</a:t>
            </a:r>
            <a:r>
              <a:rPr lang="en-US" sz="2400" dirty="0" smtClean="0"/>
              <a:t>= continuous random variable</a:t>
            </a:r>
          </a:p>
          <a:p>
            <a:r>
              <a:rPr lang="en-US" sz="2400" i="1" dirty="0" smtClean="0"/>
              <a:t>f(x)</a:t>
            </a:r>
            <a:r>
              <a:rPr lang="en-US" sz="2400" dirty="0" smtClean="0"/>
              <a:t>=</a:t>
            </a:r>
            <a:r>
              <a:rPr lang="en-US" sz="2400" i="1" dirty="0" smtClean="0"/>
              <a:t> </a:t>
            </a:r>
            <a:r>
              <a:rPr lang="en-US" sz="2400" dirty="0" smtClean="0"/>
              <a:t>probability density function</a:t>
            </a:r>
          </a:p>
          <a:p>
            <a:r>
              <a:rPr lang="en-US" sz="2400" dirty="0" smtClean="0">
                <a:solidFill>
                  <a:srgbClr val="FF0000"/>
                </a:solidFill>
              </a:rPr>
              <a:t>A</a:t>
            </a:r>
            <a:r>
              <a:rPr lang="en-US" sz="2400" dirty="0" smtClean="0"/>
              <a:t>= peak amplitude</a:t>
            </a:r>
          </a:p>
          <a:p>
            <a:r>
              <a:rPr lang="en-US" sz="2400" dirty="0" smtClean="0">
                <a:solidFill>
                  <a:srgbClr val="7030A0"/>
                </a:solidFill>
              </a:rPr>
              <a:t>B</a:t>
            </a:r>
            <a:r>
              <a:rPr lang="en-US" sz="2400" dirty="0" smtClean="0"/>
              <a:t>= mean </a:t>
            </a:r>
          </a:p>
          <a:p>
            <a:r>
              <a:rPr lang="en-US" sz="2400" dirty="0" smtClean="0">
                <a:solidFill>
                  <a:srgbClr val="0070C0"/>
                </a:solidFill>
              </a:rPr>
              <a:t>C</a:t>
            </a:r>
            <a:r>
              <a:rPr lang="en-US" sz="2400" dirty="0" smtClean="0"/>
              <a:t>= standard deviation</a:t>
            </a:r>
          </a:p>
          <a:p>
            <a:r>
              <a:rPr lang="en-US" sz="2400" dirty="0" smtClean="0"/>
              <a:t>C</a:t>
            </a:r>
            <a:r>
              <a:rPr lang="en-US" sz="2400" baseline="30000" dirty="0" smtClean="0"/>
              <a:t>2</a:t>
            </a:r>
            <a:r>
              <a:rPr lang="en-US" sz="2400" dirty="0" smtClean="0"/>
              <a:t>= variance</a:t>
            </a:r>
            <a:endParaRPr lang="en-US" sz="2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58674" y="227693"/>
            <a:ext cx="9039225" cy="5886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3"/>
          <p:cNvSpPr>
            <a:spLocks noChangeArrowheads="1"/>
          </p:cNvSpPr>
          <p:nvPr/>
        </p:nvSpPr>
        <p:spPr bwMode="auto">
          <a:xfrm>
            <a:off x="8119950" y="6241143"/>
            <a:ext cx="3046413" cy="37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b="0" i="0" dirty="0">
                <a:solidFill>
                  <a:srgbClr val="0070C0"/>
                </a:solidFill>
              </a:rPr>
              <a:t>[Ref. W. Stalling, 10/e, P.102]</a:t>
            </a:r>
            <a:endParaRPr lang="en-US" dirty="0">
              <a:solidFill>
                <a:srgbClr val="0070C0"/>
              </a:solidFill>
            </a:endParaRPr>
          </a:p>
        </p:txBody>
      </p:sp>
    </p:spTree>
    <p:extLst>
      <p:ext uri="{BB962C8B-B14F-4D97-AF65-F5344CB8AC3E}">
        <p14:creationId xmlns:p14="http://schemas.microsoft.com/office/powerpoint/2010/main" xmlns="" val="30709610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6057" y="651696"/>
            <a:ext cx="11263086" cy="1200329"/>
          </a:xfrm>
          <a:prstGeom prst="rect">
            <a:avLst/>
          </a:prstGeom>
        </p:spPr>
        <p:txBody>
          <a:bodyPr wrap="square">
            <a:spAutoFit/>
          </a:bodyPr>
          <a:lstStyle/>
          <a:p>
            <a:pPr algn="just"/>
            <a:r>
              <a:rPr lang="en-US" sz="2400" b="1" dirty="0" smtClean="0"/>
              <a:t>Example 3.37: </a:t>
            </a:r>
            <a:r>
              <a:rPr lang="en-US" sz="2400" dirty="0" smtClean="0"/>
              <a:t>Consider </a:t>
            </a:r>
            <a:r>
              <a:rPr lang="en-US" sz="2400" dirty="0"/>
              <a:t>an extremely noisy channel in which the value of the signal-to-noise ratio is almost zero. In other words, the noise is so strong that the signal is faint. For this channel the capacity C is calculated as</a:t>
            </a:r>
          </a:p>
        </p:txBody>
      </p:sp>
      <p:pic>
        <p:nvPicPr>
          <p:cNvPr id="5" name="Picture 1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546475" y="1967142"/>
            <a:ext cx="6723063" cy="333375"/>
          </a:xfrm>
          <a:prstGeom prst="rect">
            <a:avLst/>
          </a:prstGeom>
          <a:noFill/>
          <a:ln w="57150" cmpd="thickThin">
            <a:solidFill>
              <a:schemeClr val="folHlink"/>
            </a:solidFill>
            <a:miter lim="800000"/>
            <a:headEnd/>
            <a:tailEnd/>
          </a:ln>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566057" y="2546423"/>
            <a:ext cx="11263086" cy="707886"/>
          </a:xfrm>
          <a:prstGeom prst="rect">
            <a:avLst/>
          </a:prstGeom>
        </p:spPr>
        <p:txBody>
          <a:bodyPr wrap="square">
            <a:spAutoFit/>
          </a:bodyPr>
          <a:lstStyle/>
          <a:p>
            <a:pPr algn="just"/>
            <a:r>
              <a:rPr lang="en-US" sz="2000" dirty="0">
                <a:solidFill>
                  <a:srgbClr val="0070C0"/>
                </a:solidFill>
              </a:rPr>
              <a:t>This means that the capacity of this channel is zero regardless of the bandwidth. In other words, we cannot receive any data through this channel.</a:t>
            </a:r>
          </a:p>
        </p:txBody>
      </p:sp>
      <p:sp>
        <p:nvSpPr>
          <p:cNvPr id="7" name="Rectangle 6"/>
          <p:cNvSpPr/>
          <p:nvPr/>
        </p:nvSpPr>
        <p:spPr>
          <a:xfrm>
            <a:off x="566057" y="3254309"/>
            <a:ext cx="11088914" cy="1200329"/>
          </a:xfrm>
          <a:prstGeom prst="rect">
            <a:avLst/>
          </a:prstGeom>
        </p:spPr>
        <p:txBody>
          <a:bodyPr wrap="square">
            <a:spAutoFit/>
          </a:bodyPr>
          <a:lstStyle/>
          <a:p>
            <a:pPr algn="just"/>
            <a:r>
              <a:rPr lang="en-US" sz="2400" b="1" dirty="0"/>
              <a:t>Example </a:t>
            </a:r>
            <a:r>
              <a:rPr lang="en-US" sz="2400" b="1" dirty="0" smtClean="0"/>
              <a:t>3.38: </a:t>
            </a:r>
            <a:r>
              <a:rPr lang="en-US" sz="2400" dirty="0" smtClean="0"/>
              <a:t>We </a:t>
            </a:r>
            <a:r>
              <a:rPr lang="en-US" sz="2400" dirty="0"/>
              <a:t>can calculate the theoretical highest bit rate of a regular telephone line. A telephone line normally has a bandwidth of 3000 Hz. The signal-to-noise ratio is usually 3162. For this channel the capacity is calculated as</a:t>
            </a:r>
          </a:p>
        </p:txBody>
      </p:sp>
      <p:pic>
        <p:nvPicPr>
          <p:cNvPr id="8" name="Picture 1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222625" y="4545892"/>
            <a:ext cx="7046913" cy="674688"/>
          </a:xfrm>
          <a:prstGeom prst="rect">
            <a:avLst/>
          </a:prstGeom>
          <a:noFill/>
          <a:ln w="57150" cmpd="thickThin">
            <a:solidFill>
              <a:schemeClr val="folHlink"/>
            </a:solidFill>
            <a:miter lim="800000"/>
            <a:headEnd/>
            <a:tailEnd/>
          </a:ln>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650081" y="5426896"/>
            <a:ext cx="11004890" cy="707886"/>
          </a:xfrm>
          <a:prstGeom prst="rect">
            <a:avLst/>
          </a:prstGeom>
        </p:spPr>
        <p:txBody>
          <a:bodyPr wrap="square">
            <a:spAutoFit/>
          </a:bodyPr>
          <a:lstStyle/>
          <a:p>
            <a:pPr algn="just"/>
            <a:r>
              <a:rPr lang="en-US" sz="2000" dirty="0">
                <a:solidFill>
                  <a:srgbClr val="0070C0"/>
                </a:solidFill>
              </a:rPr>
              <a:t>This means that the highest bit rate for a telephone line is 34.860 kbps. If we want to send data faster than this, we can either increase the bandwidth of the line or improve the signal-to-noise ratio.</a:t>
            </a:r>
          </a:p>
        </p:txBody>
      </p:sp>
      <p:sp>
        <p:nvSpPr>
          <p:cNvPr id="10" name="TextBox 9"/>
          <p:cNvSpPr txBox="1"/>
          <p:nvPr/>
        </p:nvSpPr>
        <p:spPr>
          <a:xfrm>
            <a:off x="8694400" y="6408832"/>
            <a:ext cx="2829942" cy="369332"/>
          </a:xfrm>
          <a:prstGeom prst="rect">
            <a:avLst/>
          </a:prstGeom>
          <a:noFill/>
        </p:spPr>
        <p:txBody>
          <a:bodyPr wrap="none" rtlCol="0">
            <a:spAutoFit/>
          </a:bodyPr>
          <a:lstStyle/>
          <a:p>
            <a:r>
              <a:rPr lang="en-US" dirty="0" smtClean="0">
                <a:solidFill>
                  <a:srgbClr val="0070C0"/>
                </a:solidFill>
              </a:rPr>
              <a:t>Ref. B. A. Forouzan,4/e, p.87</a:t>
            </a:r>
            <a:endParaRPr lang="en-US" dirty="0">
              <a:solidFill>
                <a:srgbClr val="0070C0"/>
              </a:solidFill>
            </a:endParaRPr>
          </a:p>
        </p:txBody>
      </p:sp>
    </p:spTree>
    <p:extLst>
      <p:ext uri="{BB962C8B-B14F-4D97-AF65-F5344CB8AC3E}">
        <p14:creationId xmlns:p14="http://schemas.microsoft.com/office/powerpoint/2010/main" xmlns="" val="32867704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2513" y="311221"/>
            <a:ext cx="11321143" cy="1200329"/>
          </a:xfrm>
          <a:prstGeom prst="rect">
            <a:avLst/>
          </a:prstGeom>
        </p:spPr>
        <p:txBody>
          <a:bodyPr wrap="square">
            <a:spAutoFit/>
          </a:bodyPr>
          <a:lstStyle/>
          <a:p>
            <a:pPr algn="just"/>
            <a:r>
              <a:rPr lang="en-US" sz="2400" b="1" dirty="0" smtClean="0"/>
              <a:t>Example 3.39: </a:t>
            </a:r>
            <a:r>
              <a:rPr lang="en-US" sz="2400" dirty="0" smtClean="0"/>
              <a:t>The </a:t>
            </a:r>
            <a:r>
              <a:rPr lang="en-US" sz="2400" dirty="0"/>
              <a:t>signal-to-noise ratio is often given in decibels. Assume that </a:t>
            </a:r>
            <a:r>
              <a:rPr lang="en-US" sz="2400" dirty="0" err="1"/>
              <a:t>SNR</a:t>
            </a:r>
            <a:r>
              <a:rPr lang="en-US" sz="2400" baseline="-25000" dirty="0" err="1"/>
              <a:t>dB</a:t>
            </a:r>
            <a:r>
              <a:rPr lang="en-US" sz="2400" dirty="0"/>
              <a:t> = 36 and the channel bandwidth is 2 </a:t>
            </a:r>
            <a:r>
              <a:rPr lang="en-US" sz="2400" dirty="0" err="1"/>
              <a:t>MHz.</a:t>
            </a:r>
            <a:r>
              <a:rPr lang="en-US" sz="2400" dirty="0"/>
              <a:t> The theoretical channel capacity can be calculated as</a:t>
            </a:r>
          </a:p>
        </p:txBody>
      </p:sp>
      <p:pic>
        <p:nvPicPr>
          <p:cNvPr id="5" name="Picture 1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29958" y="1262548"/>
            <a:ext cx="8364537" cy="809625"/>
          </a:xfrm>
          <a:prstGeom prst="rect">
            <a:avLst/>
          </a:prstGeom>
          <a:noFill/>
          <a:ln w="57150" cmpd="thickThin">
            <a:solidFill>
              <a:schemeClr val="folHlink"/>
            </a:solidFill>
            <a:miter lim="800000"/>
            <a:headEnd/>
            <a:tailEnd/>
          </a:ln>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499949" y="2139836"/>
            <a:ext cx="11074399" cy="1200329"/>
          </a:xfrm>
          <a:prstGeom prst="rect">
            <a:avLst/>
          </a:prstGeom>
        </p:spPr>
        <p:txBody>
          <a:bodyPr wrap="square">
            <a:spAutoFit/>
          </a:bodyPr>
          <a:lstStyle/>
          <a:p>
            <a:pPr algn="just"/>
            <a:r>
              <a:rPr lang="en-US" sz="2400" b="1" dirty="0"/>
              <a:t>Example </a:t>
            </a:r>
            <a:r>
              <a:rPr lang="en-US" sz="2400" b="1" dirty="0" smtClean="0"/>
              <a:t>3.40: </a:t>
            </a:r>
            <a:r>
              <a:rPr lang="en-US" sz="2400" dirty="0" smtClean="0"/>
              <a:t>For </a:t>
            </a:r>
            <a:r>
              <a:rPr lang="en-US" sz="2400" dirty="0"/>
              <a:t>practical purposes, when the SNR is very high, we can assume that SNR + 1 is almost the same as SNR. In these cases, the theoretical channel capacity can be simplified to</a:t>
            </a:r>
          </a:p>
        </p:txBody>
      </p:sp>
      <p:pic>
        <p:nvPicPr>
          <p:cNvPr id="7" name="Picture 1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422893" y="3045042"/>
            <a:ext cx="2222500" cy="639763"/>
          </a:xfrm>
          <a:prstGeom prst="rect">
            <a:avLst/>
          </a:prstGeom>
          <a:noFill/>
          <a:ln w="57150" cmpd="thickThin">
            <a:solidFill>
              <a:schemeClr val="folHlink"/>
            </a:solidFill>
            <a:miter lim="800000"/>
            <a:headEnd/>
            <a:tailEnd/>
          </a:ln>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730134" y="4923692"/>
            <a:ext cx="11074399" cy="461665"/>
          </a:xfrm>
          <a:prstGeom prst="rect">
            <a:avLst/>
          </a:prstGeom>
        </p:spPr>
        <p:txBody>
          <a:bodyPr wrap="square">
            <a:spAutoFit/>
          </a:bodyPr>
          <a:lstStyle/>
          <a:p>
            <a:pPr algn="just"/>
            <a:r>
              <a:rPr lang="en-US" sz="2400" dirty="0"/>
              <a:t>For example, we can calculate the theoretical capacity of the previous example as</a:t>
            </a:r>
          </a:p>
        </p:txBody>
      </p:sp>
      <p:pic>
        <p:nvPicPr>
          <p:cNvPr id="9" name="Picture 17"/>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654661" y="5569910"/>
            <a:ext cx="3303587" cy="539750"/>
          </a:xfrm>
          <a:prstGeom prst="rect">
            <a:avLst/>
          </a:prstGeom>
          <a:noFill/>
          <a:ln w="57150" cmpd="thickThin">
            <a:solidFill>
              <a:schemeClr val="folHlink"/>
            </a:solidFill>
            <a:miter lim="800000"/>
            <a:headEnd/>
            <a:tailEnd/>
          </a:ln>
          <a:extLst>
            <a:ext uri="{909E8E84-426E-40DD-AFC4-6F175D3DCCD1}">
              <a14:hiddenFill xmlns:a14="http://schemas.microsoft.com/office/drawing/2010/main" xmlns="">
                <a:solidFill>
                  <a:srgbClr val="FFFFFF"/>
                </a:solidFill>
              </a14:hiddenFill>
            </a:ext>
          </a:extLst>
        </p:spPr>
      </p:pic>
      <p:pic>
        <p:nvPicPr>
          <p:cNvPr id="10" name="Picture 18" descr="argument &quot;x&quot; in top log, base &quot;b&quot; in bottom lo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9494495" y="3182223"/>
            <a:ext cx="2314338" cy="1437497"/>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mc:Choice xmlns:a14="http://schemas.microsoft.com/office/drawing/2010/main" xmlns="" Requires="a14">
          <p:sp>
            <p:nvSpPr>
              <p:cNvPr id="13" name="Rectangle 12"/>
              <p:cNvSpPr/>
              <p:nvPr/>
            </p:nvSpPr>
            <p:spPr>
              <a:xfrm>
                <a:off x="930956" y="4219610"/>
                <a:ext cx="3541484" cy="400110"/>
              </a:xfrm>
              <a:prstGeom prst="rect">
                <a:avLst/>
              </a:prstGeom>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0">
                              <a:latin typeface="Cambria Math" panose="02040503050406030204" pitchFamily="18" charset="0"/>
                            </a:rPr>
                            <m:t>2</m:t>
                          </m:r>
                        </m:sub>
                      </m:sSub>
                      <m:d>
                        <m:dPr>
                          <m:ctrlPr>
                            <a:rPr lang="en-US" sz="2000" i="1">
                              <a:latin typeface="Cambria Math" panose="02040503050406030204" pitchFamily="18" charset="0"/>
                            </a:rPr>
                          </m:ctrlPr>
                        </m:dPr>
                        <m:e>
                          <m:r>
                            <a:rPr lang="en-US" sz="2000" i="0">
                              <a:latin typeface="Cambria Math" panose="02040503050406030204" pitchFamily="18" charset="0"/>
                            </a:rPr>
                            <m:t>1+</m:t>
                          </m:r>
                          <m:r>
                            <a:rPr lang="en-US" sz="2000" i="1">
                              <a:latin typeface="Cambria Math" panose="02040503050406030204" pitchFamily="18" charset="0"/>
                            </a:rPr>
                            <m:t>𝑆𝑁𝑅</m:t>
                          </m:r>
                        </m:e>
                      </m:d>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0">
                              <a:latin typeface="Cambria Math" panose="02040503050406030204" pitchFamily="18" charset="0"/>
                            </a:rPr>
                            <m:t>2</m:t>
                          </m:r>
                        </m:sub>
                      </m:sSub>
                      <m:d>
                        <m:dPr>
                          <m:ctrlPr>
                            <a:rPr lang="en-US" sz="2000" i="1">
                              <a:latin typeface="Cambria Math" panose="02040503050406030204" pitchFamily="18" charset="0"/>
                            </a:rPr>
                          </m:ctrlPr>
                        </m:dPr>
                        <m:e>
                          <m:r>
                            <a:rPr lang="en-US" sz="2000" i="1">
                              <a:latin typeface="Cambria Math" panose="02040503050406030204" pitchFamily="18" charset="0"/>
                            </a:rPr>
                            <m:t>𝑆𝑁𝑅</m:t>
                          </m:r>
                        </m:e>
                      </m:d>
                    </m:oMath>
                  </m:oMathPara>
                </a14:m>
                <a:endParaRPr lang="en-US" sz="2000" dirty="0"/>
              </a:p>
            </p:txBody>
          </p:sp>
        </mc:Choice>
        <mc:Fallback>
          <p:sp>
            <p:nvSpPr>
              <p:cNvPr id="13" name="Rectangle 12"/>
              <p:cNvSpPr>
                <a:spLocks noRot="1" noChangeAspect="1" noMove="1" noResize="1" noEditPoints="1" noAdjustHandles="1" noChangeArrowheads="1" noChangeShapeType="1" noTextEdit="1"/>
              </p:cNvSpPr>
              <p:nvPr/>
            </p:nvSpPr>
            <p:spPr>
              <a:xfrm>
                <a:off x="930956" y="4219610"/>
                <a:ext cx="3541484" cy="400110"/>
              </a:xfrm>
              <a:prstGeom prst="rect">
                <a:avLst/>
              </a:prstGeom>
              <a:blipFill rotWithShape="0">
                <a:blip r:embed="rId6"/>
                <a:stretch>
                  <a:fillRect b="-13636"/>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4" name="Rectangle 13"/>
              <p:cNvSpPr/>
              <p:nvPr/>
            </p:nvSpPr>
            <p:spPr>
              <a:xfrm>
                <a:off x="4243863" y="4040554"/>
                <a:ext cx="4712124" cy="721864"/>
              </a:xfrm>
              <a:prstGeom prst="rect">
                <a:avLst/>
              </a:prstGeom>
              <a:ln>
                <a:noFill/>
              </a:ln>
            </p:spPr>
            <p:txBody>
              <a:bodyPr wrap="none">
                <a:spAutoFit/>
              </a:bodyPr>
              <a:lstStyle/>
              <a:p>
                <a:pPr>
                  <a:lnSpc>
                    <a:spcPct val="107000"/>
                  </a:lnSpc>
                  <a:spcAft>
                    <a:spcPts val="800"/>
                  </a:spcAft>
                </a:pPr>
                <a:r>
                  <a:rPr lang="en-US" sz="2400"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f>
                      <m:f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𝑙𝑜𝑔</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10</m:t>
                            </m:r>
                          </m:sub>
                        </m:s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𝑆𝑁𝑅</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num>
                      <m:den>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𝑙𝑜𝑔</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10</m:t>
                            </m:r>
                          </m:sub>
                        </m:s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10×</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𝑙𝑜𝑔</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10</m:t>
                            </m:r>
                          </m:sub>
                        </m:s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𝑆𝑁𝑅</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num>
                      <m:den>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10×</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𝑙𝑜𝑔</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10</m:t>
                            </m:r>
                          </m:sub>
                        </m:s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𝑆𝑁𝑅</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𝑑𝐵</m:t>
                            </m:r>
                          </m:sub>
                        </m:sSub>
                      </m:num>
                      <m:den>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14" name="Rectangle 13"/>
              <p:cNvSpPr>
                <a:spLocks noRot="1" noChangeAspect="1" noMove="1" noResize="1" noEditPoints="1" noAdjustHandles="1" noChangeArrowheads="1" noChangeShapeType="1" noTextEdit="1"/>
              </p:cNvSpPr>
              <p:nvPr/>
            </p:nvSpPr>
            <p:spPr>
              <a:xfrm>
                <a:off x="4243863" y="4040554"/>
                <a:ext cx="4712124" cy="721864"/>
              </a:xfrm>
              <a:prstGeom prst="rect">
                <a:avLst/>
              </a:prstGeom>
              <a:blipFill rotWithShape="0">
                <a:blip r:embed="rId7"/>
                <a:stretch>
                  <a:fillRect l="-1940" b="-1695"/>
                </a:stretch>
              </a:blipFill>
              <a:ln>
                <a:noFill/>
              </a:ln>
            </p:spPr>
            <p:txBody>
              <a:bodyPr/>
              <a:lstStyle/>
              <a:p>
                <a:r>
                  <a:rPr lang="en-US">
                    <a:noFill/>
                  </a:rPr>
                  <a:t> </a:t>
                </a:r>
              </a:p>
            </p:txBody>
          </p:sp>
        </mc:Fallback>
      </mc:AlternateContent>
      <p:sp>
        <p:nvSpPr>
          <p:cNvPr id="15" name="Rectangle 14"/>
          <p:cNvSpPr/>
          <p:nvPr/>
        </p:nvSpPr>
        <p:spPr>
          <a:xfrm>
            <a:off x="730134" y="3860800"/>
            <a:ext cx="8471923" cy="10628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694400" y="6408832"/>
            <a:ext cx="2829942" cy="369332"/>
          </a:xfrm>
          <a:prstGeom prst="rect">
            <a:avLst/>
          </a:prstGeom>
          <a:noFill/>
        </p:spPr>
        <p:txBody>
          <a:bodyPr wrap="none" rtlCol="0">
            <a:spAutoFit/>
          </a:bodyPr>
          <a:lstStyle/>
          <a:p>
            <a:r>
              <a:rPr lang="en-US" dirty="0" smtClean="0">
                <a:solidFill>
                  <a:srgbClr val="0070C0"/>
                </a:solidFill>
              </a:rPr>
              <a:t>Ref. B. A. Forouzan,4/e, p.88</a:t>
            </a:r>
            <a:endParaRPr lang="en-US" dirty="0">
              <a:solidFill>
                <a:srgbClr val="0070C0"/>
              </a:solidFill>
            </a:endParaRPr>
          </a:p>
        </p:txBody>
      </p:sp>
    </p:spTree>
    <p:extLst>
      <p:ext uri="{BB962C8B-B14F-4D97-AF65-F5344CB8AC3E}">
        <p14:creationId xmlns:p14="http://schemas.microsoft.com/office/powerpoint/2010/main" xmlns="" val="30666772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400" y="180592"/>
            <a:ext cx="11364686" cy="830997"/>
          </a:xfrm>
          <a:prstGeom prst="rect">
            <a:avLst/>
          </a:prstGeom>
        </p:spPr>
        <p:txBody>
          <a:bodyPr wrap="square">
            <a:spAutoFit/>
          </a:bodyPr>
          <a:lstStyle/>
          <a:p>
            <a:pPr algn="just"/>
            <a:r>
              <a:rPr lang="en-US" sz="2400" b="1" dirty="0" smtClean="0"/>
              <a:t>Example 3.41: </a:t>
            </a:r>
            <a:r>
              <a:rPr lang="en-US" sz="2400" dirty="0" smtClean="0"/>
              <a:t>We </a:t>
            </a:r>
            <a:r>
              <a:rPr lang="en-US" sz="2400" dirty="0"/>
              <a:t>have a channel with a 1-MHz bandwidth. The SNR for this channel is 63. What are the appropriate bit rate and signal level?</a:t>
            </a:r>
          </a:p>
        </p:txBody>
      </p:sp>
      <p:pic>
        <p:nvPicPr>
          <p:cNvPr id="5" name="Picture 1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88911" y="1260475"/>
            <a:ext cx="7370763" cy="441325"/>
          </a:xfrm>
          <a:prstGeom prst="rect">
            <a:avLst/>
          </a:prstGeom>
          <a:noFill/>
          <a:ln w="57150" cmpd="thickThin">
            <a:solidFill>
              <a:schemeClr val="folHlink"/>
            </a:solidFill>
            <a:miter lim="800000"/>
            <a:headEnd/>
            <a:tailEnd/>
          </a:ln>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406399" y="1950686"/>
            <a:ext cx="11146971" cy="707886"/>
          </a:xfrm>
          <a:prstGeom prst="rect">
            <a:avLst/>
          </a:prstGeom>
        </p:spPr>
        <p:txBody>
          <a:bodyPr wrap="square">
            <a:spAutoFit/>
          </a:bodyPr>
          <a:lstStyle/>
          <a:p>
            <a:pPr algn="just"/>
            <a:r>
              <a:rPr lang="en-US" sz="2000" dirty="0">
                <a:solidFill>
                  <a:srgbClr val="0070C0"/>
                </a:solidFill>
              </a:rPr>
              <a:t>The Shannon formula gives us 6 Mbps, the upper limit. For better performance we choose something lower, 4 Mbps, for example. Then we use the </a:t>
            </a:r>
            <a:r>
              <a:rPr lang="en-US" sz="2000" dirty="0" err="1">
                <a:solidFill>
                  <a:srgbClr val="0070C0"/>
                </a:solidFill>
              </a:rPr>
              <a:t>Nyquist</a:t>
            </a:r>
            <a:r>
              <a:rPr lang="en-US" sz="2000" dirty="0">
                <a:solidFill>
                  <a:srgbClr val="0070C0"/>
                </a:solidFill>
              </a:rPr>
              <a:t> formula to find the number of signal levels.</a:t>
            </a:r>
          </a:p>
        </p:txBody>
      </p:sp>
      <p:pic>
        <p:nvPicPr>
          <p:cNvPr id="7" name="Picture 1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158898" y="2907458"/>
            <a:ext cx="5030787" cy="350837"/>
          </a:xfrm>
          <a:prstGeom prst="rect">
            <a:avLst/>
          </a:prstGeom>
          <a:noFill/>
          <a:ln w="57150" cmpd="thickThin">
            <a:solidFill>
              <a:schemeClr val="folHlink"/>
            </a:solidFill>
            <a:miter lim="800000"/>
            <a:headEnd/>
            <a:tailEnd/>
          </a:ln>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a:off x="9033102" y="2888963"/>
            <a:ext cx="2829942" cy="369332"/>
          </a:xfrm>
          <a:prstGeom prst="rect">
            <a:avLst/>
          </a:prstGeom>
          <a:noFill/>
        </p:spPr>
        <p:txBody>
          <a:bodyPr wrap="none" rtlCol="0">
            <a:spAutoFit/>
          </a:bodyPr>
          <a:lstStyle/>
          <a:p>
            <a:r>
              <a:rPr lang="en-US" dirty="0" smtClean="0">
                <a:solidFill>
                  <a:srgbClr val="FF0000"/>
                </a:solidFill>
              </a:rPr>
              <a:t>Ref. B. A. Forouzan,4/e, p.88</a:t>
            </a:r>
            <a:endParaRPr lang="en-US" dirty="0">
              <a:solidFill>
                <a:srgbClr val="FF0000"/>
              </a:solidFill>
            </a:endParaRPr>
          </a:p>
        </p:txBody>
      </p:sp>
      <p:sp>
        <p:nvSpPr>
          <p:cNvPr id="9" name="Rectangle 8"/>
          <p:cNvSpPr/>
          <p:nvPr/>
        </p:nvSpPr>
        <p:spPr>
          <a:xfrm>
            <a:off x="188683" y="3597669"/>
            <a:ext cx="11364687" cy="369332"/>
          </a:xfrm>
          <a:prstGeom prst="rect">
            <a:avLst/>
          </a:prstGeom>
        </p:spPr>
        <p:txBody>
          <a:bodyPr wrap="square">
            <a:spAutoFit/>
          </a:bodyPr>
          <a:lstStyle/>
          <a:p>
            <a:pPr algn="ctr"/>
            <a:r>
              <a:rPr lang="en-US" dirty="0">
                <a:solidFill>
                  <a:srgbClr val="00B050"/>
                </a:solidFill>
                <a:latin typeface="Arial" panose="020B0604020202020204" pitchFamily="34" charset="0"/>
              </a:rPr>
              <a:t>The Shannon capacity gives us the upper limit; the </a:t>
            </a:r>
            <a:r>
              <a:rPr lang="en-US" dirty="0" err="1">
                <a:solidFill>
                  <a:srgbClr val="00B050"/>
                </a:solidFill>
                <a:latin typeface="Arial" panose="020B0604020202020204" pitchFamily="34" charset="0"/>
              </a:rPr>
              <a:t>Nyquist</a:t>
            </a:r>
            <a:r>
              <a:rPr lang="en-US" dirty="0">
                <a:solidFill>
                  <a:srgbClr val="00B050"/>
                </a:solidFill>
                <a:latin typeface="Arial" panose="020B0604020202020204" pitchFamily="34" charset="0"/>
              </a:rPr>
              <a:t> formula tells us how many signal levels we need.</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831772" y="3967001"/>
            <a:ext cx="7721598" cy="26872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11" name="Rectangle 10"/>
          <p:cNvSpPr/>
          <p:nvPr/>
        </p:nvSpPr>
        <p:spPr>
          <a:xfrm>
            <a:off x="626615" y="5017797"/>
            <a:ext cx="2724592" cy="523220"/>
          </a:xfrm>
          <a:prstGeom prst="rect">
            <a:avLst/>
          </a:prstGeom>
          <a:ln>
            <a:solidFill>
              <a:srgbClr val="FF0000"/>
            </a:solidFill>
          </a:ln>
        </p:spPr>
        <p:txBody>
          <a:bodyPr wrap="none">
            <a:spAutoFit/>
          </a:bodyPr>
          <a:lstStyle/>
          <a:p>
            <a:r>
              <a:rPr lang="en-US" sz="2800" b="1" dirty="0"/>
              <a:t>Sample Question</a:t>
            </a:r>
          </a:p>
        </p:txBody>
      </p:sp>
      <p:sp>
        <p:nvSpPr>
          <p:cNvPr id="12" name="Right Arrow 11"/>
          <p:cNvSpPr/>
          <p:nvPr/>
        </p:nvSpPr>
        <p:spPr>
          <a:xfrm>
            <a:off x="3351207" y="5138057"/>
            <a:ext cx="480565" cy="402960"/>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3406296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60833" y="332389"/>
            <a:ext cx="6515327"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657600" y="3236009"/>
            <a:ext cx="5197642" cy="3306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Box 3"/>
          <p:cNvSpPr txBox="1"/>
          <p:nvPr/>
        </p:nvSpPr>
        <p:spPr>
          <a:xfrm>
            <a:off x="553245" y="6219304"/>
            <a:ext cx="2748509" cy="400110"/>
          </a:xfrm>
          <a:prstGeom prst="rect">
            <a:avLst/>
          </a:prstGeom>
          <a:noFill/>
        </p:spPr>
        <p:txBody>
          <a:bodyPr wrap="none" rtlCol="0">
            <a:spAutoFit/>
          </a:bodyPr>
          <a:lstStyle/>
          <a:p>
            <a:r>
              <a:rPr lang="en-US" sz="2000" dirty="0" smtClean="0">
                <a:solidFill>
                  <a:srgbClr val="FF0000"/>
                </a:solidFill>
              </a:rPr>
              <a:t>Ref. B. P. Lathi,3/e, p.711</a:t>
            </a:r>
            <a:endParaRPr lang="en-US" sz="2000" dirty="0">
              <a:solidFill>
                <a:srgbClr val="FF0000"/>
              </a:solidFill>
            </a:endParaRPr>
          </a:p>
        </p:txBody>
      </p:sp>
    </p:spTree>
    <p:extLst>
      <p:ext uri="{BB962C8B-B14F-4D97-AF65-F5344CB8AC3E}">
        <p14:creationId xmlns:p14="http://schemas.microsoft.com/office/powerpoint/2010/main" xmlns="" val="24467403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2679" y="607232"/>
            <a:ext cx="7416800" cy="4318000"/>
          </a:xfrm>
          <a:prstGeom prst="rect">
            <a:avLst/>
          </a:prstGeom>
          <a:noFill/>
          <a:ln>
            <a:solidFill>
              <a:srgbClr val="FF0000"/>
            </a:solidFill>
          </a:ln>
          <a:extLst>
            <a:ext uri="{909E8E84-426E-40DD-AFC4-6F175D3DCCD1}">
              <a14:hiddenFill xmlns:a14="http://schemas.microsoft.com/office/drawing/2010/main" xmlns="">
                <a:solidFill>
                  <a:srgbClr val="FFFFFF"/>
                </a:solidFill>
              </a14:hiddenFill>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99222" y="4998267"/>
            <a:ext cx="7410450" cy="882769"/>
          </a:xfrm>
          <a:prstGeom prst="rect">
            <a:avLst/>
          </a:prstGeom>
          <a:noFill/>
          <a:ln>
            <a:solidFill>
              <a:srgbClr val="FF0000"/>
            </a:solidFill>
          </a:ln>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9081228" y="6228929"/>
            <a:ext cx="2748509" cy="400110"/>
          </a:xfrm>
          <a:prstGeom prst="rect">
            <a:avLst/>
          </a:prstGeom>
          <a:noFill/>
        </p:spPr>
        <p:txBody>
          <a:bodyPr wrap="none" rtlCol="0">
            <a:spAutoFit/>
          </a:bodyPr>
          <a:lstStyle/>
          <a:p>
            <a:r>
              <a:rPr lang="en-US" sz="2000" dirty="0" smtClean="0">
                <a:solidFill>
                  <a:srgbClr val="002060"/>
                </a:solidFill>
              </a:rPr>
              <a:t>Ref. B. P. Lathi,3/e, p.712</a:t>
            </a:r>
            <a:endParaRPr lang="en-US" sz="2000" dirty="0">
              <a:solidFill>
                <a:srgbClr val="002060"/>
              </a:solidFill>
            </a:endParaRPr>
          </a:p>
        </p:txBody>
      </p:sp>
      <p:pic>
        <p:nvPicPr>
          <p:cNvPr id="1026" name="Picture 2"/>
          <p:cNvPicPr>
            <a:picLocks noChangeAspect="1" noChangeArrowheads="1"/>
          </p:cNvPicPr>
          <p:nvPr/>
        </p:nvPicPr>
        <p:blipFill>
          <a:blip r:embed="rId4"/>
          <a:srcRect/>
          <a:stretch>
            <a:fillRect/>
          </a:stretch>
        </p:blipFill>
        <p:spPr bwMode="auto">
          <a:xfrm>
            <a:off x="8360478" y="673776"/>
            <a:ext cx="3631396" cy="3099334"/>
          </a:xfrm>
          <a:prstGeom prst="rect">
            <a:avLst/>
          </a:prstGeom>
          <a:noFill/>
          <a:ln w="9525">
            <a:noFill/>
            <a:miter lim="800000"/>
            <a:headEnd/>
            <a:tailEnd/>
          </a:ln>
          <a:effectLst/>
        </p:spPr>
      </p:pic>
      <p:sp>
        <p:nvSpPr>
          <p:cNvPr id="7" name="TextBox 6"/>
          <p:cNvSpPr txBox="1"/>
          <p:nvPr/>
        </p:nvSpPr>
        <p:spPr>
          <a:xfrm>
            <a:off x="3850107" y="4360245"/>
            <a:ext cx="620811" cy="461665"/>
          </a:xfrm>
          <a:prstGeom prst="rect">
            <a:avLst/>
          </a:prstGeom>
          <a:noFill/>
        </p:spPr>
        <p:txBody>
          <a:bodyPr wrap="none" rtlCol="0">
            <a:spAutoFit/>
          </a:bodyPr>
          <a:lstStyle/>
          <a:p>
            <a:r>
              <a:rPr lang="en-US" sz="2400" i="1" dirty="0" smtClean="0">
                <a:solidFill>
                  <a:srgbClr val="FF0000"/>
                </a:solidFill>
              </a:rPr>
              <a:t>bps</a:t>
            </a:r>
            <a:endParaRPr lang="en-US" sz="2400" i="1" dirty="0">
              <a:solidFill>
                <a:srgbClr val="FF0000"/>
              </a:solidFill>
            </a:endParaRPr>
          </a:p>
        </p:txBody>
      </p:sp>
      <p:cxnSp>
        <p:nvCxnSpPr>
          <p:cNvPr id="9" name="Straight Arrow Connector 8"/>
          <p:cNvCxnSpPr/>
          <p:nvPr/>
        </p:nvCxnSpPr>
        <p:spPr>
          <a:xfrm rot="5400000" flipH="1" flipV="1">
            <a:off x="8258478" y="2310071"/>
            <a:ext cx="558265"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181472" y="2194574"/>
            <a:ext cx="348172" cy="461665"/>
          </a:xfrm>
          <a:prstGeom prst="rect">
            <a:avLst/>
          </a:prstGeom>
          <a:noFill/>
        </p:spPr>
        <p:txBody>
          <a:bodyPr wrap="none" rtlCol="0">
            <a:spAutoFit/>
          </a:bodyPr>
          <a:lstStyle/>
          <a:p>
            <a:r>
              <a:rPr lang="en-US" sz="2400" b="1" dirty="0" smtClean="0"/>
              <a:t>C</a:t>
            </a:r>
            <a:endParaRPr lang="en-US" sz="2400" b="1" dirty="0"/>
          </a:p>
        </p:txBody>
      </p:sp>
      <p:sp>
        <p:nvSpPr>
          <p:cNvPr id="11" name="TextBox 10"/>
          <p:cNvSpPr txBox="1"/>
          <p:nvPr/>
        </p:nvSpPr>
        <p:spPr>
          <a:xfrm>
            <a:off x="7748334" y="1270545"/>
            <a:ext cx="1059906" cy="369332"/>
          </a:xfrm>
          <a:prstGeom prst="rect">
            <a:avLst/>
          </a:prstGeom>
          <a:noFill/>
        </p:spPr>
        <p:txBody>
          <a:bodyPr wrap="none" rtlCol="0">
            <a:spAutoFit/>
          </a:bodyPr>
          <a:lstStyle/>
          <a:p>
            <a:r>
              <a:rPr lang="en-US" b="1" dirty="0" smtClean="0">
                <a:solidFill>
                  <a:srgbClr val="FF0000"/>
                </a:solidFill>
              </a:rPr>
              <a:t>1.44S/N</a:t>
            </a:r>
            <a:r>
              <a:rPr lang="en-US" b="1" baseline="-25000" dirty="0" smtClean="0">
                <a:solidFill>
                  <a:srgbClr val="FF0000"/>
                </a:solidFill>
              </a:rPr>
              <a:t>o</a:t>
            </a:r>
            <a:endParaRPr lang="en-US" b="1" baseline="-25000" dirty="0">
              <a:solidFill>
                <a:srgbClr val="FF0000"/>
              </a:solidFill>
            </a:endParaRPr>
          </a:p>
        </p:txBody>
      </p:sp>
      <p:cxnSp>
        <p:nvCxnSpPr>
          <p:cNvPr id="18" name="Straight Arrow Connector 17"/>
          <p:cNvCxnSpPr/>
          <p:nvPr/>
        </p:nvCxnSpPr>
        <p:spPr>
          <a:xfrm>
            <a:off x="9952522" y="3696099"/>
            <a:ext cx="924025" cy="2887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991036" y="3715366"/>
            <a:ext cx="949299" cy="461665"/>
          </a:xfrm>
          <a:prstGeom prst="rect">
            <a:avLst/>
          </a:prstGeom>
          <a:noFill/>
        </p:spPr>
        <p:txBody>
          <a:bodyPr wrap="none" rtlCol="0">
            <a:spAutoFit/>
          </a:bodyPr>
          <a:lstStyle/>
          <a:p>
            <a:r>
              <a:rPr lang="en-US" sz="2400" b="1" dirty="0" err="1" smtClean="0"/>
              <a:t>N</a:t>
            </a:r>
            <a:r>
              <a:rPr lang="en-US" sz="2400" b="1" baseline="-25000" dirty="0" err="1" smtClean="0"/>
              <a:t>o</a:t>
            </a:r>
            <a:r>
              <a:rPr lang="en-US" sz="2400" b="1" dirty="0" err="1" smtClean="0"/>
              <a:t>B</a:t>
            </a:r>
            <a:r>
              <a:rPr lang="en-US" sz="2400" b="1" dirty="0" smtClean="0"/>
              <a:t>/S</a:t>
            </a:r>
            <a:endParaRPr lang="en-US" sz="2400" b="1" dirty="0"/>
          </a:p>
        </p:txBody>
      </p:sp>
      <p:sp>
        <p:nvSpPr>
          <p:cNvPr id="20" name="TextBox 19"/>
          <p:cNvSpPr txBox="1"/>
          <p:nvPr/>
        </p:nvSpPr>
        <p:spPr>
          <a:xfrm>
            <a:off x="7905198" y="4302387"/>
            <a:ext cx="4133998" cy="1569660"/>
          </a:xfrm>
          <a:prstGeom prst="rect">
            <a:avLst/>
          </a:prstGeom>
          <a:noFill/>
          <a:ln w="28575">
            <a:solidFill>
              <a:srgbClr val="7030A0"/>
            </a:solidFill>
          </a:ln>
        </p:spPr>
        <p:txBody>
          <a:bodyPr wrap="square" rtlCol="0">
            <a:spAutoFit/>
          </a:bodyPr>
          <a:lstStyle/>
          <a:p>
            <a:pPr algn="just"/>
            <a:r>
              <a:rPr lang="en-US" sz="2400" b="1" dirty="0" smtClean="0">
                <a:solidFill>
                  <a:srgbClr val="FF0000"/>
                </a:solidFill>
              </a:rPr>
              <a:t>Capacity can be made infinite only by increasing the signal power to infinity which is not practical.</a:t>
            </a:r>
            <a:endParaRPr lang="en-US" sz="2400" b="1" dirty="0">
              <a:solidFill>
                <a:srgbClr val="FF0000"/>
              </a:solidFill>
            </a:endParaRPr>
          </a:p>
        </p:txBody>
      </p:sp>
    </p:spTree>
    <p:extLst>
      <p:ext uri="{BB962C8B-B14F-4D97-AF65-F5344CB8AC3E}">
        <p14:creationId xmlns:p14="http://schemas.microsoft.com/office/powerpoint/2010/main" xmlns="" val="39956143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684213"/>
            <a:ext cx="9165771" cy="160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4"/>
          <p:cNvSpPr txBox="1">
            <a:spLocks noChangeArrowheads="1"/>
          </p:cNvSpPr>
          <p:nvPr/>
        </p:nvSpPr>
        <p:spPr bwMode="auto">
          <a:xfrm>
            <a:off x="228600" y="2362200"/>
            <a:ext cx="13652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sz="3600" dirty="0"/>
              <a:t>Solution:</a:t>
            </a:r>
          </a:p>
        </p:txBody>
      </p:sp>
      <p:sp>
        <p:nvSpPr>
          <p:cNvPr id="8" name="Rectangle 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p>
        </p:txBody>
      </p:sp>
      <p:sp>
        <p:nvSpPr>
          <p:cNvPr id="9" name="Rectangle 5"/>
          <p:cNvSpPr>
            <a:spLocks noChangeArrowheads="1"/>
          </p:cNvSpPr>
          <p:nvPr/>
        </p:nvSpPr>
        <p:spPr bwMode="auto">
          <a:xfrm>
            <a:off x="0" y="784225"/>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p>
        </p:txBody>
      </p:sp>
      <p:sp>
        <p:nvSpPr>
          <p:cNvPr id="10" name="Rectangle 7"/>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p>
        </p:txBody>
      </p:sp>
      <p:sp>
        <p:nvSpPr>
          <p:cNvPr id="11" name="Rectangle 8"/>
          <p:cNvSpPr>
            <a:spLocks noChangeArrowheads="1"/>
          </p:cNvSpPr>
          <p:nvPr/>
        </p:nvSpPr>
        <p:spPr bwMode="auto">
          <a:xfrm>
            <a:off x="0" y="784225"/>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p>
        </p:txBody>
      </p:sp>
      <p:sp>
        <p:nvSpPr>
          <p:cNvPr id="12" name="TextBox 12"/>
          <p:cNvSpPr txBox="1">
            <a:spLocks noChangeArrowheads="1"/>
          </p:cNvSpPr>
          <p:nvPr/>
        </p:nvSpPr>
        <p:spPr bwMode="auto">
          <a:xfrm>
            <a:off x="2010227" y="2353051"/>
            <a:ext cx="9241971" cy="7489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sz="3200" b="0" i="0" dirty="0">
                <a:solidFill>
                  <a:srgbClr val="FF0000"/>
                </a:solidFill>
              </a:rPr>
              <a:t>B=4000Hz, S</a:t>
            </a:r>
            <a:r>
              <a:rPr lang="en-US" sz="3200" b="0" i="0" baseline="-25000" dirty="0">
                <a:solidFill>
                  <a:srgbClr val="FF0000"/>
                </a:solidFill>
              </a:rPr>
              <a:t>1</a:t>
            </a:r>
            <a:r>
              <a:rPr lang="en-US" sz="3200" b="0" i="0" dirty="0">
                <a:solidFill>
                  <a:srgbClr val="FF0000"/>
                </a:solidFill>
              </a:rPr>
              <a:t>/N</a:t>
            </a:r>
            <a:r>
              <a:rPr lang="en-US" sz="3200" b="0" i="0" baseline="-25000" dirty="0">
                <a:solidFill>
                  <a:srgbClr val="FF0000"/>
                </a:solidFill>
              </a:rPr>
              <a:t>1</a:t>
            </a:r>
            <a:r>
              <a:rPr lang="en-US" sz="3200" b="0" i="0" dirty="0">
                <a:solidFill>
                  <a:srgbClr val="FF0000"/>
                </a:solidFill>
              </a:rPr>
              <a:t>=7, N</a:t>
            </a:r>
            <a:r>
              <a:rPr lang="en-US" sz="3200" b="0" i="0" baseline="-25000" dirty="0">
                <a:solidFill>
                  <a:srgbClr val="FF0000"/>
                </a:solidFill>
              </a:rPr>
              <a:t>o</a:t>
            </a:r>
            <a:r>
              <a:rPr lang="en-US" sz="3200" b="0" i="0" dirty="0">
                <a:solidFill>
                  <a:srgbClr val="FF0000"/>
                </a:solidFill>
              </a:rPr>
              <a:t>=noise power spectral density, N</a:t>
            </a:r>
            <a:r>
              <a:rPr lang="en-US" sz="3200" b="0" i="0" baseline="-25000" dirty="0">
                <a:solidFill>
                  <a:srgbClr val="FF0000"/>
                </a:solidFill>
              </a:rPr>
              <a:t>1</a:t>
            </a:r>
            <a:r>
              <a:rPr lang="en-US" sz="3200" b="0" i="0" dirty="0">
                <a:solidFill>
                  <a:srgbClr val="FF0000"/>
                </a:solidFill>
              </a:rPr>
              <a:t>=</a:t>
            </a:r>
            <a:r>
              <a:rPr lang="en-US" sz="3200" b="0" i="0" dirty="0" err="1">
                <a:solidFill>
                  <a:srgbClr val="FF0000"/>
                </a:solidFill>
              </a:rPr>
              <a:t>N</a:t>
            </a:r>
            <a:r>
              <a:rPr lang="en-US" sz="3200" b="0" i="0" baseline="-25000" dirty="0" err="1">
                <a:solidFill>
                  <a:srgbClr val="FF0000"/>
                </a:solidFill>
              </a:rPr>
              <a:t>o</a:t>
            </a:r>
            <a:r>
              <a:rPr lang="en-US" sz="3200" b="0" i="0" dirty="0" err="1">
                <a:solidFill>
                  <a:srgbClr val="FF0000"/>
                </a:solidFill>
              </a:rPr>
              <a:t>B</a:t>
            </a:r>
            <a:r>
              <a:rPr lang="en-US" sz="3200" b="0" i="0" dirty="0">
                <a:solidFill>
                  <a:srgbClr val="FF0000"/>
                </a:solidFill>
              </a:rPr>
              <a:t>=noise power, N</a:t>
            </a:r>
            <a:r>
              <a:rPr lang="en-US" sz="3200" b="0" i="0" baseline="-25000" dirty="0">
                <a:solidFill>
                  <a:srgbClr val="FF0000"/>
                </a:solidFill>
              </a:rPr>
              <a:t>2</a:t>
            </a:r>
            <a:r>
              <a:rPr lang="en-US" sz="3200" b="0" i="0" dirty="0">
                <a:solidFill>
                  <a:srgbClr val="FF0000"/>
                </a:solidFill>
              </a:rPr>
              <a:t>=</a:t>
            </a:r>
            <a:r>
              <a:rPr lang="en-US" sz="3200" b="0" i="0" dirty="0" err="1">
                <a:solidFill>
                  <a:srgbClr val="FF0000"/>
                </a:solidFill>
              </a:rPr>
              <a:t>NoB</a:t>
            </a:r>
            <a:r>
              <a:rPr lang="en-US" sz="3200" b="0" i="0" dirty="0">
                <a:solidFill>
                  <a:srgbClr val="FF0000"/>
                </a:solidFill>
              </a:rPr>
              <a:t>/4</a:t>
            </a:r>
          </a:p>
        </p:txBody>
      </p:sp>
      <p:sp>
        <p:nvSpPr>
          <p:cNvPr id="13" name="TextBox 13"/>
          <p:cNvSpPr txBox="1">
            <a:spLocks noChangeArrowheads="1"/>
          </p:cNvSpPr>
          <p:nvPr/>
        </p:nvSpPr>
        <p:spPr bwMode="auto">
          <a:xfrm>
            <a:off x="7858203" y="3250815"/>
            <a:ext cx="16319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sz="3600" b="0" i="0" dirty="0"/>
              <a:t>=12000 bps</a:t>
            </a:r>
          </a:p>
        </p:txBody>
      </p:sp>
      <p:sp>
        <p:nvSpPr>
          <p:cNvPr id="14" name="Rectangle 10"/>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p>
        </p:txBody>
      </p:sp>
      <p:pic>
        <p:nvPicPr>
          <p:cNvPr id="15" name="Picture 9"/>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5389377" y="3296171"/>
            <a:ext cx="247332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Rectangle 11"/>
          <p:cNvSpPr>
            <a:spLocks noChangeArrowheads="1"/>
          </p:cNvSpPr>
          <p:nvPr/>
        </p:nvSpPr>
        <p:spPr bwMode="auto">
          <a:xfrm>
            <a:off x="0" y="815975"/>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p>
        </p:txBody>
      </p:sp>
      <p:sp>
        <p:nvSpPr>
          <p:cNvPr id="17" name="Rectangle 13"/>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p>
        </p:txBody>
      </p:sp>
      <p:pic>
        <p:nvPicPr>
          <p:cNvPr id="18" name="Picture 1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5292211" y="3855633"/>
            <a:ext cx="4879975"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ectangle 14"/>
          <p:cNvSpPr>
            <a:spLocks noChangeArrowheads="1"/>
          </p:cNvSpPr>
          <p:nvPr/>
        </p:nvSpPr>
        <p:spPr bwMode="auto">
          <a:xfrm>
            <a:off x="0" y="815975"/>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p>
        </p:txBody>
      </p:sp>
      <p:sp>
        <p:nvSpPr>
          <p:cNvPr id="20" name="Rectangle 16"/>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p>
        </p:txBody>
      </p:sp>
      <p:pic>
        <p:nvPicPr>
          <p:cNvPr id="21" name="Picture 1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6271978" y="4531807"/>
            <a:ext cx="1479550" cy="595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Rectangle 17"/>
          <p:cNvSpPr>
            <a:spLocks noChangeArrowheads="1"/>
          </p:cNvSpPr>
          <p:nvPr/>
        </p:nvSpPr>
        <p:spPr bwMode="auto">
          <a:xfrm>
            <a:off x="0" y="815975"/>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p>
        </p:txBody>
      </p:sp>
      <p:sp>
        <p:nvSpPr>
          <p:cNvPr id="23" name="Rectangle 19"/>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p>
        </p:txBody>
      </p:sp>
      <p:pic>
        <p:nvPicPr>
          <p:cNvPr id="24" name="Picture 18"/>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6291229" y="5291180"/>
            <a:ext cx="1905000" cy="1128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 name="Rectangle 20"/>
          <p:cNvSpPr>
            <a:spLocks noChangeArrowheads="1"/>
          </p:cNvSpPr>
          <p:nvPr/>
        </p:nvSpPr>
        <p:spPr bwMode="auto">
          <a:xfrm>
            <a:off x="0" y="1089025"/>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p>
        </p:txBody>
      </p:sp>
      <p:pic>
        <p:nvPicPr>
          <p:cNvPr id="27" name="Picture 21"/>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9105374" y="5368848"/>
            <a:ext cx="2622550" cy="531812"/>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28" name="Rectangle 23"/>
          <p:cNvSpPr>
            <a:spLocks noChangeArrowheads="1"/>
          </p:cNvSpPr>
          <p:nvPr/>
        </p:nvSpPr>
        <p:spPr bwMode="auto">
          <a:xfrm>
            <a:off x="0" y="631825"/>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endParaRPr lang="en-US"/>
          </a:p>
        </p:txBody>
      </p:sp>
      <p:sp>
        <p:nvSpPr>
          <p:cNvPr id="29" name="TextBox 29"/>
          <p:cNvSpPr txBox="1">
            <a:spLocks noChangeArrowheads="1"/>
          </p:cNvSpPr>
          <p:nvPr/>
        </p:nvSpPr>
        <p:spPr bwMode="auto">
          <a:xfrm>
            <a:off x="10174056" y="5987103"/>
            <a:ext cx="96372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sz="3600" dirty="0"/>
              <a:t>(Ans.)</a:t>
            </a:r>
          </a:p>
        </p:txBody>
      </p:sp>
      <p:sp>
        <p:nvSpPr>
          <p:cNvPr id="30" name="Rectangle 29"/>
          <p:cNvSpPr/>
          <p:nvPr/>
        </p:nvSpPr>
        <p:spPr>
          <a:xfrm>
            <a:off x="1809549" y="1511166"/>
            <a:ext cx="490889" cy="3080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89268" y="1511167"/>
            <a:ext cx="824008" cy="369332"/>
          </a:xfrm>
          <a:prstGeom prst="rect">
            <a:avLst/>
          </a:prstGeom>
          <a:noFill/>
        </p:spPr>
        <p:txBody>
          <a:bodyPr wrap="none" rtlCol="0">
            <a:spAutoFit/>
          </a:bodyPr>
          <a:lstStyle/>
          <a:p>
            <a:r>
              <a:rPr lang="en-US" b="1" dirty="0" smtClean="0">
                <a:solidFill>
                  <a:srgbClr val="FF0000"/>
                </a:solidFill>
              </a:rPr>
              <a:t>by/to?</a:t>
            </a:r>
            <a:endParaRPr lang="en-US" b="1" dirty="0">
              <a:solidFill>
                <a:srgbClr val="FF0000"/>
              </a:solidFill>
            </a:endParaRPr>
          </a:p>
        </p:txBody>
      </p:sp>
      <p:sp>
        <p:nvSpPr>
          <p:cNvPr id="32" name="TextBox 31"/>
          <p:cNvSpPr txBox="1"/>
          <p:nvPr/>
        </p:nvSpPr>
        <p:spPr>
          <a:xfrm>
            <a:off x="221383" y="3359220"/>
            <a:ext cx="4783754" cy="3046988"/>
          </a:xfrm>
          <a:prstGeom prst="rect">
            <a:avLst/>
          </a:prstGeom>
          <a:noFill/>
          <a:ln>
            <a:solidFill>
              <a:srgbClr val="FF0000"/>
            </a:solidFill>
          </a:ln>
        </p:spPr>
        <p:txBody>
          <a:bodyPr wrap="square" rtlCol="0">
            <a:spAutoFit/>
          </a:bodyPr>
          <a:lstStyle/>
          <a:p>
            <a:pPr algn="just"/>
            <a:r>
              <a:rPr lang="en-US" sz="2400" dirty="0" smtClean="0">
                <a:solidFill>
                  <a:srgbClr val="7030A0"/>
                </a:solidFill>
              </a:rPr>
              <a:t>Reduced by = figure by how much.</a:t>
            </a:r>
          </a:p>
          <a:p>
            <a:pPr algn="just"/>
            <a:r>
              <a:rPr lang="en-US" sz="2400" dirty="0" smtClean="0">
                <a:solidFill>
                  <a:srgbClr val="7030A0"/>
                </a:solidFill>
              </a:rPr>
              <a:t>Reduced to  = resultant  figure.</a:t>
            </a:r>
          </a:p>
          <a:p>
            <a:pPr algn="just"/>
            <a:r>
              <a:rPr lang="en-US" sz="2400" b="1" dirty="0" smtClean="0">
                <a:solidFill>
                  <a:srgbClr val="FF0000"/>
                </a:solidFill>
              </a:rPr>
              <a:t>e.g., 10-</a:t>
            </a:r>
            <a:r>
              <a:rPr lang="en-US" sz="2400" b="1" dirty="0" smtClean="0">
                <a:solidFill>
                  <a:srgbClr val="0070C0"/>
                </a:solidFill>
              </a:rPr>
              <a:t>2</a:t>
            </a:r>
            <a:r>
              <a:rPr lang="en-US" sz="2400" b="1" dirty="0" smtClean="0">
                <a:solidFill>
                  <a:srgbClr val="FF0000"/>
                </a:solidFill>
              </a:rPr>
              <a:t>=</a:t>
            </a:r>
            <a:r>
              <a:rPr lang="en-US" sz="2400" b="1" dirty="0" smtClean="0">
                <a:solidFill>
                  <a:srgbClr val="C00000"/>
                </a:solidFill>
              </a:rPr>
              <a:t>8</a:t>
            </a:r>
            <a:r>
              <a:rPr lang="en-US" sz="2400" b="1" dirty="0" smtClean="0">
                <a:solidFill>
                  <a:srgbClr val="FF0000"/>
                </a:solidFill>
              </a:rPr>
              <a:t>.</a:t>
            </a:r>
          </a:p>
          <a:p>
            <a:pPr algn="just"/>
            <a:r>
              <a:rPr lang="en-US" sz="2400" dirty="0" smtClean="0">
                <a:solidFill>
                  <a:srgbClr val="7030A0"/>
                </a:solidFill>
              </a:rPr>
              <a:t>Here, </a:t>
            </a:r>
            <a:r>
              <a:rPr lang="en-US" sz="2400" b="1" dirty="0" smtClean="0">
                <a:solidFill>
                  <a:srgbClr val="FF0000"/>
                </a:solidFill>
              </a:rPr>
              <a:t>10</a:t>
            </a:r>
            <a:r>
              <a:rPr lang="en-US" sz="2400" dirty="0" smtClean="0">
                <a:solidFill>
                  <a:srgbClr val="7030A0"/>
                </a:solidFill>
              </a:rPr>
              <a:t> is reduced by </a:t>
            </a:r>
            <a:r>
              <a:rPr lang="en-US" sz="2400" b="1" dirty="0" smtClean="0">
                <a:solidFill>
                  <a:srgbClr val="0070C0"/>
                </a:solidFill>
              </a:rPr>
              <a:t>2</a:t>
            </a:r>
            <a:r>
              <a:rPr lang="en-US" sz="2400" dirty="0" smtClean="0">
                <a:solidFill>
                  <a:srgbClr val="7030A0"/>
                </a:solidFill>
              </a:rPr>
              <a:t> and the resultant is reduced to </a:t>
            </a:r>
            <a:r>
              <a:rPr lang="en-US" sz="2400" b="1" dirty="0" smtClean="0">
                <a:solidFill>
                  <a:srgbClr val="C00000"/>
                </a:solidFill>
              </a:rPr>
              <a:t>8</a:t>
            </a:r>
            <a:r>
              <a:rPr lang="en-US" sz="2400" dirty="0" smtClean="0">
                <a:solidFill>
                  <a:srgbClr val="7030A0"/>
                </a:solidFill>
              </a:rPr>
              <a:t>.</a:t>
            </a:r>
          </a:p>
          <a:p>
            <a:pPr algn="just"/>
            <a:r>
              <a:rPr lang="en-US" sz="2400" dirty="0" smtClean="0">
                <a:solidFill>
                  <a:srgbClr val="7030A0"/>
                </a:solidFill>
              </a:rPr>
              <a:t>Therefore, as per the given solution, the concerned term for this problem should be  </a:t>
            </a:r>
            <a:r>
              <a:rPr lang="en-US" sz="2400" b="1" dirty="0" smtClean="0"/>
              <a:t>‘reduced to 25%.’</a:t>
            </a:r>
            <a:endParaRPr lang="en-US" sz="2400" b="1" dirty="0"/>
          </a:p>
        </p:txBody>
      </p:sp>
      <p:cxnSp>
        <p:nvCxnSpPr>
          <p:cNvPr id="34" name="Straight Connector 33"/>
          <p:cNvCxnSpPr/>
          <p:nvPr/>
        </p:nvCxnSpPr>
        <p:spPr>
          <a:xfrm>
            <a:off x="1838425" y="1694046"/>
            <a:ext cx="404261" cy="385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169739" y="166664"/>
            <a:ext cx="2724592" cy="523220"/>
          </a:xfrm>
          <a:prstGeom prst="rect">
            <a:avLst/>
          </a:prstGeom>
          <a:ln>
            <a:solidFill>
              <a:srgbClr val="FF0000"/>
            </a:solidFill>
          </a:ln>
        </p:spPr>
        <p:txBody>
          <a:bodyPr wrap="none">
            <a:spAutoFit/>
          </a:bodyPr>
          <a:lstStyle/>
          <a:p>
            <a:r>
              <a:rPr lang="en-US" sz="2800" b="1" dirty="0"/>
              <a:t>Sample Question</a:t>
            </a:r>
          </a:p>
        </p:txBody>
      </p:sp>
    </p:spTree>
    <p:extLst>
      <p:ext uri="{BB962C8B-B14F-4D97-AF65-F5344CB8AC3E}">
        <p14:creationId xmlns:p14="http://schemas.microsoft.com/office/powerpoint/2010/main" xmlns="" val="22148598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6743" y="438168"/>
            <a:ext cx="11611427" cy="1508105"/>
          </a:xfrm>
          <a:prstGeom prst="rect">
            <a:avLst/>
          </a:prstGeom>
        </p:spPr>
        <p:txBody>
          <a:bodyPr wrap="square">
            <a:spAutoFit/>
          </a:bodyPr>
          <a:lstStyle/>
          <a:p>
            <a:pPr algn="just"/>
            <a:r>
              <a:rPr lang="en-US" sz="2000" dirty="0">
                <a:solidFill>
                  <a:srgbClr val="0070C0"/>
                </a:solidFill>
                <a:latin typeface="Arial" panose="020B0604020202020204" pitchFamily="34" charset="0"/>
              </a:rPr>
              <a:t>In networking, we use the term </a:t>
            </a:r>
            <a:r>
              <a:rPr lang="en-US" sz="2000" b="1" dirty="0">
                <a:solidFill>
                  <a:srgbClr val="0070C0"/>
                </a:solidFill>
                <a:latin typeface="Arial" panose="020B0604020202020204" pitchFamily="34" charset="0"/>
              </a:rPr>
              <a:t>bandwidth</a:t>
            </a:r>
            <a:r>
              <a:rPr lang="en-US" sz="2000" dirty="0">
                <a:solidFill>
                  <a:srgbClr val="0070C0"/>
                </a:solidFill>
                <a:latin typeface="Arial" panose="020B0604020202020204" pitchFamily="34" charset="0"/>
              </a:rPr>
              <a:t> in two contexts</a:t>
            </a:r>
            <a:r>
              <a:rPr lang="en-US" sz="2000" dirty="0" smtClean="0">
                <a:solidFill>
                  <a:srgbClr val="0070C0"/>
                </a:solidFill>
                <a:latin typeface="Arial" panose="020B0604020202020204" pitchFamily="34" charset="0"/>
              </a:rPr>
              <a:t>.</a:t>
            </a:r>
          </a:p>
          <a:p>
            <a:pPr algn="just"/>
            <a:endParaRPr lang="en-US" dirty="0" smtClean="0">
              <a:solidFill>
                <a:schemeClr val="folHlink"/>
              </a:solidFill>
              <a:latin typeface="Arial" panose="020B0604020202020204" pitchFamily="34" charset="0"/>
            </a:endParaRPr>
          </a:p>
          <a:p>
            <a:pPr marL="285750" indent="-285750" algn="just">
              <a:buFont typeface="Wingdings" panose="05000000000000000000" pitchFamily="2" charset="2"/>
              <a:buChar char="q"/>
            </a:pPr>
            <a:r>
              <a:rPr lang="en-US" dirty="0" smtClean="0">
                <a:latin typeface="Arial" panose="020B0604020202020204" pitchFamily="34" charset="0"/>
              </a:rPr>
              <a:t>The </a:t>
            </a:r>
            <a:r>
              <a:rPr lang="en-US" dirty="0">
                <a:latin typeface="Arial" panose="020B0604020202020204" pitchFamily="34" charset="0"/>
              </a:rPr>
              <a:t>first, bandwidth in </a:t>
            </a:r>
            <a:r>
              <a:rPr lang="en-US" b="1" dirty="0">
                <a:solidFill>
                  <a:srgbClr val="00B050"/>
                </a:solidFill>
                <a:latin typeface="Arial" panose="020B0604020202020204" pitchFamily="34" charset="0"/>
              </a:rPr>
              <a:t>hertz</a:t>
            </a:r>
            <a:r>
              <a:rPr lang="en-US" dirty="0">
                <a:latin typeface="Arial" panose="020B0604020202020204" pitchFamily="34" charset="0"/>
              </a:rPr>
              <a:t>, refers </a:t>
            </a:r>
            <a:r>
              <a:rPr lang="en-US" dirty="0" smtClean="0">
                <a:latin typeface="Arial" panose="020B0604020202020204" pitchFamily="34" charset="0"/>
              </a:rPr>
              <a:t>to the </a:t>
            </a:r>
            <a:r>
              <a:rPr lang="en-US" dirty="0">
                <a:latin typeface="Arial" panose="020B0604020202020204" pitchFamily="34" charset="0"/>
              </a:rPr>
              <a:t>range of frequencies in </a:t>
            </a:r>
            <a:r>
              <a:rPr lang="en-US" dirty="0" smtClean="0">
                <a:latin typeface="Arial" panose="020B0604020202020204" pitchFamily="34" charset="0"/>
              </a:rPr>
              <a:t>a composite </a:t>
            </a:r>
            <a:r>
              <a:rPr lang="en-US" dirty="0">
                <a:latin typeface="Arial" panose="020B0604020202020204" pitchFamily="34" charset="0"/>
              </a:rPr>
              <a:t>signal or the range </a:t>
            </a:r>
            <a:r>
              <a:rPr lang="en-US" dirty="0" smtClean="0">
                <a:latin typeface="Arial" panose="020B0604020202020204" pitchFamily="34" charset="0"/>
              </a:rPr>
              <a:t>of frequencies that </a:t>
            </a:r>
            <a:r>
              <a:rPr lang="en-US" dirty="0">
                <a:latin typeface="Arial" panose="020B0604020202020204" pitchFamily="34" charset="0"/>
              </a:rPr>
              <a:t>a channel can </a:t>
            </a:r>
            <a:r>
              <a:rPr lang="en-US" dirty="0" smtClean="0">
                <a:latin typeface="Arial" panose="020B0604020202020204" pitchFamily="34" charset="0"/>
              </a:rPr>
              <a:t>pass. </a:t>
            </a:r>
          </a:p>
          <a:p>
            <a:pPr marL="285750" indent="-285750" algn="just">
              <a:buFont typeface="Wingdings" panose="05000000000000000000" pitchFamily="2" charset="2"/>
              <a:buChar char="q"/>
            </a:pPr>
            <a:r>
              <a:rPr lang="en-US" dirty="0" smtClean="0">
                <a:latin typeface="Arial" panose="020B0604020202020204" pitchFamily="34" charset="0"/>
              </a:rPr>
              <a:t>The </a:t>
            </a:r>
            <a:r>
              <a:rPr lang="en-US" dirty="0">
                <a:latin typeface="Arial" panose="020B0604020202020204" pitchFamily="34" charset="0"/>
              </a:rPr>
              <a:t>second, bandwidth in </a:t>
            </a:r>
            <a:r>
              <a:rPr lang="en-US" b="1" dirty="0">
                <a:solidFill>
                  <a:srgbClr val="0070C0"/>
                </a:solidFill>
                <a:latin typeface="Arial" panose="020B0604020202020204" pitchFamily="34" charset="0"/>
              </a:rPr>
              <a:t>bits </a:t>
            </a:r>
            <a:r>
              <a:rPr lang="en-US" b="1" dirty="0" smtClean="0">
                <a:solidFill>
                  <a:srgbClr val="0070C0"/>
                </a:solidFill>
                <a:latin typeface="Arial" panose="020B0604020202020204" pitchFamily="34" charset="0"/>
              </a:rPr>
              <a:t>per second</a:t>
            </a:r>
            <a:r>
              <a:rPr lang="en-US" dirty="0">
                <a:latin typeface="Arial" panose="020B0604020202020204" pitchFamily="34" charset="0"/>
              </a:rPr>
              <a:t>, refers to the speed of </a:t>
            </a:r>
            <a:r>
              <a:rPr lang="en-US" dirty="0" smtClean="0">
                <a:latin typeface="Arial" panose="020B0604020202020204" pitchFamily="34" charset="0"/>
              </a:rPr>
              <a:t>bit transmission </a:t>
            </a:r>
            <a:r>
              <a:rPr lang="en-US" dirty="0">
                <a:latin typeface="Arial" panose="020B0604020202020204" pitchFamily="34" charset="0"/>
              </a:rPr>
              <a:t>in a channel or link.</a:t>
            </a:r>
          </a:p>
        </p:txBody>
      </p:sp>
      <p:sp>
        <p:nvSpPr>
          <p:cNvPr id="6" name="TextBox 5"/>
          <p:cNvSpPr txBox="1"/>
          <p:nvPr/>
        </p:nvSpPr>
        <p:spPr>
          <a:xfrm>
            <a:off x="8597673" y="253502"/>
            <a:ext cx="3134512" cy="369332"/>
          </a:xfrm>
          <a:prstGeom prst="rect">
            <a:avLst/>
          </a:prstGeom>
          <a:noFill/>
        </p:spPr>
        <p:txBody>
          <a:bodyPr wrap="none" rtlCol="0">
            <a:spAutoFit/>
          </a:bodyPr>
          <a:lstStyle/>
          <a:p>
            <a:r>
              <a:rPr lang="en-US" dirty="0" smtClean="0">
                <a:solidFill>
                  <a:srgbClr val="FF0000"/>
                </a:solidFill>
              </a:rPr>
              <a:t>Ref. B. A. Forouzan,4/e, p.89-90</a:t>
            </a:r>
            <a:endParaRPr lang="en-US" dirty="0">
              <a:solidFill>
                <a:srgbClr val="FF0000"/>
              </a:solidFill>
            </a:endParaRPr>
          </a:p>
        </p:txBody>
      </p:sp>
      <p:sp>
        <p:nvSpPr>
          <p:cNvPr id="22" name="Rectangle 21"/>
          <p:cNvSpPr/>
          <p:nvPr/>
        </p:nvSpPr>
        <p:spPr>
          <a:xfrm>
            <a:off x="246743" y="2200641"/>
            <a:ext cx="11611427" cy="707886"/>
          </a:xfrm>
          <a:prstGeom prst="rect">
            <a:avLst/>
          </a:prstGeom>
        </p:spPr>
        <p:txBody>
          <a:bodyPr wrap="square">
            <a:spAutoFit/>
          </a:bodyPr>
          <a:lstStyle/>
          <a:p>
            <a:pPr algn="just"/>
            <a:r>
              <a:rPr lang="en-US" sz="2000" b="1" dirty="0" smtClean="0"/>
              <a:t>Example 3.44: </a:t>
            </a:r>
            <a:r>
              <a:rPr lang="en-US" sz="2000" dirty="0" smtClean="0"/>
              <a:t>A </a:t>
            </a:r>
            <a:r>
              <a:rPr lang="en-US" sz="2000" dirty="0"/>
              <a:t>network with bandwidth of 10 Mbps can pass only an average of 12,000 frames per minute with each frame carrying an average of 10,000 bits. What is the throughput of this network?</a:t>
            </a:r>
          </a:p>
        </p:txBody>
      </p:sp>
      <p:pic>
        <p:nvPicPr>
          <p:cNvPr id="23" name="Picture 1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8613" y="3135819"/>
            <a:ext cx="4778375" cy="620713"/>
          </a:xfrm>
          <a:prstGeom prst="rect">
            <a:avLst/>
          </a:prstGeom>
          <a:noFill/>
          <a:ln w="57150" cmpd="thickThin">
            <a:solidFill>
              <a:schemeClr val="folHlink"/>
            </a:solidFill>
            <a:miter lim="800000"/>
            <a:headEnd/>
            <a:tailEnd/>
          </a:ln>
          <a:extLst>
            <a:ext uri="{909E8E84-426E-40DD-AFC4-6F175D3DCCD1}">
              <a14:hiddenFill xmlns:a14="http://schemas.microsoft.com/office/drawing/2010/main" xmlns="">
                <a:solidFill>
                  <a:srgbClr val="FFFFFF"/>
                </a:solidFill>
              </a14:hiddenFill>
            </a:ext>
          </a:extLst>
        </p:spPr>
      </p:pic>
      <p:sp>
        <p:nvSpPr>
          <p:cNvPr id="24" name="Rectangle 15"/>
          <p:cNvSpPr>
            <a:spLocks noChangeArrowheads="1"/>
          </p:cNvSpPr>
          <p:nvPr/>
        </p:nvSpPr>
        <p:spPr bwMode="auto">
          <a:xfrm>
            <a:off x="5263452" y="3072398"/>
            <a:ext cx="6774544"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pPr algn="just"/>
            <a:r>
              <a:rPr lang="en-US" sz="2000" b="0" baseline="0" dirty="0">
                <a:solidFill>
                  <a:srgbClr val="FF0000"/>
                </a:solidFill>
              </a:rPr>
              <a:t>The throughput is almost one-fifth of the bandwidth in this case.</a:t>
            </a:r>
          </a:p>
        </p:txBody>
      </p:sp>
      <p:sp>
        <p:nvSpPr>
          <p:cNvPr id="25" name="Rectangle 15"/>
          <p:cNvSpPr>
            <a:spLocks noChangeArrowheads="1"/>
          </p:cNvSpPr>
          <p:nvPr/>
        </p:nvSpPr>
        <p:spPr bwMode="auto">
          <a:xfrm>
            <a:off x="338234" y="4580590"/>
            <a:ext cx="11529556" cy="1569660"/>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800" b="1" i="1" baseline="-18000">
                <a:solidFill>
                  <a:schemeClr val="tx1"/>
                </a:solidFill>
                <a:latin typeface="Times New Roman" panose="02020603050405020304" pitchFamily="18" charset="0"/>
              </a:defRPr>
            </a:lvl1pPr>
            <a:lvl2pPr marL="742950" indent="-285750">
              <a:defRPr sz="2800" b="1" i="1" baseline="-18000">
                <a:solidFill>
                  <a:schemeClr val="tx1"/>
                </a:solidFill>
                <a:latin typeface="Times New Roman" panose="02020603050405020304" pitchFamily="18" charset="0"/>
              </a:defRPr>
            </a:lvl2pPr>
            <a:lvl3pPr marL="1143000" indent="-228600">
              <a:defRPr sz="2800" b="1" i="1" baseline="-18000">
                <a:solidFill>
                  <a:schemeClr val="tx1"/>
                </a:solidFill>
                <a:latin typeface="Times New Roman" panose="02020603050405020304" pitchFamily="18" charset="0"/>
              </a:defRPr>
            </a:lvl3pPr>
            <a:lvl4pPr marL="1600200" indent="-228600">
              <a:defRPr sz="2800" b="1" i="1" baseline="-18000">
                <a:solidFill>
                  <a:schemeClr val="tx1"/>
                </a:solidFill>
                <a:latin typeface="Times New Roman" panose="02020603050405020304" pitchFamily="18" charset="0"/>
              </a:defRPr>
            </a:lvl4pPr>
            <a:lvl5pPr marL="2057400" indent="-228600">
              <a:defRPr sz="2800" b="1" i="1" baseline="-18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i="1" baseline="-18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i="1" baseline="-18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i="1" baseline="-18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i="1" baseline="-18000">
                <a:solidFill>
                  <a:schemeClr val="tx1"/>
                </a:solidFill>
                <a:latin typeface="Times New Roman" panose="02020603050405020304" pitchFamily="18" charset="0"/>
              </a:defRPr>
            </a:lvl9pPr>
          </a:lstStyle>
          <a:p>
            <a:r>
              <a:rPr lang="en-US" sz="3600" b="0" i="0" dirty="0" smtClean="0">
                <a:solidFill>
                  <a:srgbClr val="3366FF"/>
                </a:solidFill>
              </a:rPr>
              <a:t>Say</a:t>
            </a:r>
            <a:r>
              <a:rPr lang="en-US" sz="3600" b="0" i="0" dirty="0">
                <a:solidFill>
                  <a:srgbClr val="3366FF"/>
                </a:solidFill>
              </a:rPr>
              <a:t>, </a:t>
            </a:r>
            <a:r>
              <a:rPr lang="en-US" sz="3600" b="0" i="0" dirty="0">
                <a:solidFill>
                  <a:srgbClr val="00B050"/>
                </a:solidFill>
              </a:rPr>
              <a:t>Bandwidth of a channel = 5 MHz</a:t>
            </a:r>
          </a:p>
          <a:p>
            <a:r>
              <a:rPr lang="en-US" sz="3600" b="0" i="0" dirty="0" smtClean="0">
                <a:solidFill>
                  <a:srgbClr val="3366FF"/>
                </a:solidFill>
              </a:rPr>
              <a:t>Channel capacity (</a:t>
            </a:r>
            <a:r>
              <a:rPr lang="en-US" sz="3600" b="0" i="0" dirty="0">
                <a:solidFill>
                  <a:srgbClr val="3366FF"/>
                </a:solidFill>
              </a:rPr>
              <a:t>maximum data rate)=10 Mbps </a:t>
            </a:r>
            <a:r>
              <a:rPr lang="en-US" sz="3600" b="0" i="0" dirty="0" smtClean="0">
                <a:solidFill>
                  <a:srgbClr val="3366FF"/>
                </a:solidFill>
              </a:rPr>
              <a:t>(assume </a:t>
            </a:r>
            <a:r>
              <a:rPr lang="en-US" sz="3600" b="0" i="0" dirty="0">
                <a:solidFill>
                  <a:srgbClr val="3366FF"/>
                </a:solidFill>
              </a:rPr>
              <a:t>a noise free channel and 2 level signaling scheme</a:t>
            </a:r>
            <a:r>
              <a:rPr lang="en-US" sz="3600" b="0" i="0" dirty="0" smtClean="0">
                <a:solidFill>
                  <a:srgbClr val="3366FF"/>
                </a:solidFill>
              </a:rPr>
              <a:t>).</a:t>
            </a:r>
            <a:endParaRPr lang="en-US" sz="3600" b="0" i="0" dirty="0">
              <a:solidFill>
                <a:srgbClr val="3366FF"/>
              </a:solidFill>
            </a:endParaRPr>
          </a:p>
          <a:p>
            <a:r>
              <a:rPr lang="en-US" sz="3600" b="0" i="0" dirty="0" smtClean="0">
                <a:solidFill>
                  <a:srgbClr val="FF0000"/>
                </a:solidFill>
              </a:rPr>
              <a:t>But </a:t>
            </a:r>
            <a:r>
              <a:rPr lang="en-US" sz="3600" b="0" i="0" dirty="0">
                <a:solidFill>
                  <a:srgbClr val="FF0000"/>
                </a:solidFill>
              </a:rPr>
              <a:t>what we receive exactly is 6 Mbps due to any reason, so the throughput is 6 Mbps.</a:t>
            </a:r>
          </a:p>
        </p:txBody>
      </p:sp>
      <p:sp>
        <p:nvSpPr>
          <p:cNvPr id="8" name="Rectangle 7"/>
          <p:cNvSpPr/>
          <p:nvPr/>
        </p:nvSpPr>
        <p:spPr>
          <a:xfrm>
            <a:off x="3435443" y="3966228"/>
            <a:ext cx="5752729" cy="523220"/>
          </a:xfrm>
          <a:prstGeom prst="rect">
            <a:avLst/>
          </a:prstGeom>
          <a:ln w="28575">
            <a:solidFill>
              <a:srgbClr val="FF0000"/>
            </a:solidFill>
          </a:ln>
        </p:spPr>
        <p:txBody>
          <a:bodyPr wrap="none">
            <a:spAutoFit/>
          </a:bodyPr>
          <a:lstStyle/>
          <a:p>
            <a:pPr algn="ctr"/>
            <a:r>
              <a:rPr lang="en-US" sz="2800" dirty="0" smtClean="0">
                <a:solidFill>
                  <a:srgbClr val="00B050"/>
                </a:solidFill>
              </a:rPr>
              <a:t>Bandwidth</a:t>
            </a:r>
            <a:r>
              <a:rPr lang="en-US" sz="2800" dirty="0" smtClean="0"/>
              <a:t> </a:t>
            </a:r>
            <a:r>
              <a:rPr lang="en-US" sz="2800" dirty="0" err="1" smtClean="0"/>
              <a:t>vs</a:t>
            </a:r>
            <a:r>
              <a:rPr lang="en-US" sz="2800" dirty="0" smtClean="0"/>
              <a:t> </a:t>
            </a:r>
            <a:r>
              <a:rPr lang="en-US" sz="2800" dirty="0" smtClean="0">
                <a:solidFill>
                  <a:srgbClr val="0070C0"/>
                </a:solidFill>
              </a:rPr>
              <a:t>Data rate </a:t>
            </a:r>
            <a:r>
              <a:rPr lang="en-US" sz="2800" dirty="0" err="1" smtClean="0"/>
              <a:t>vs</a:t>
            </a:r>
            <a:r>
              <a:rPr lang="en-US" sz="2800" dirty="0" smtClean="0"/>
              <a:t> </a:t>
            </a:r>
            <a:r>
              <a:rPr lang="en-US" sz="2800" dirty="0" smtClean="0">
                <a:solidFill>
                  <a:srgbClr val="FF0000"/>
                </a:solidFill>
              </a:rPr>
              <a:t>Throughput</a:t>
            </a:r>
            <a:endParaRPr lang="en-US" sz="2800" dirty="0">
              <a:solidFill>
                <a:srgbClr val="FF0000"/>
              </a:solidFill>
            </a:endParaRPr>
          </a:p>
        </p:txBody>
      </p:sp>
    </p:spTree>
    <p:extLst>
      <p:ext uri="{BB962C8B-B14F-4D97-AF65-F5344CB8AC3E}">
        <p14:creationId xmlns:p14="http://schemas.microsoft.com/office/powerpoint/2010/main" xmlns="" val="10311860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2598" y="987392"/>
            <a:ext cx="10972800" cy="1569660"/>
          </a:xfrm>
          <a:prstGeom prst="rect">
            <a:avLst/>
          </a:prstGeom>
        </p:spPr>
        <p:txBody>
          <a:bodyPr wrap="square">
            <a:spAutoFit/>
          </a:bodyPr>
          <a:lstStyle/>
          <a:p>
            <a:pPr algn="just">
              <a:buFont typeface="Wingdings" pitchFamily="2" charset="2"/>
              <a:buChar char="q"/>
            </a:pPr>
            <a:r>
              <a:rPr lang="en-US" sz="2400" b="1" dirty="0" smtClean="0">
                <a:solidFill>
                  <a:srgbClr val="FF0000"/>
                </a:solidFill>
              </a:rPr>
              <a:t> Channel coding </a:t>
            </a:r>
            <a:r>
              <a:rPr lang="en-US" sz="2400" dirty="0" smtClean="0"/>
              <a:t>is a process of detecting and correcting bit errors in digital communication systems.</a:t>
            </a:r>
          </a:p>
          <a:p>
            <a:pPr algn="just">
              <a:buFont typeface="Wingdings" pitchFamily="2" charset="2"/>
              <a:buChar char="q"/>
            </a:pPr>
            <a:r>
              <a:rPr lang="en-US" sz="2400" dirty="0" smtClean="0"/>
              <a:t> The conceptual block diagram of a modern wireless communication system is shown below, where the channel coding block is  shown in the inset of the dotted block. </a:t>
            </a:r>
          </a:p>
        </p:txBody>
      </p:sp>
      <p:pic>
        <p:nvPicPr>
          <p:cNvPr id="1026" name="Picture 2"/>
          <p:cNvPicPr>
            <a:picLocks noChangeAspect="1" noChangeArrowheads="1"/>
          </p:cNvPicPr>
          <p:nvPr/>
        </p:nvPicPr>
        <p:blipFill>
          <a:blip r:embed="rId2"/>
          <a:srcRect/>
          <a:stretch>
            <a:fillRect/>
          </a:stretch>
        </p:blipFill>
        <p:spPr bwMode="auto">
          <a:xfrm>
            <a:off x="1915429" y="2668607"/>
            <a:ext cx="7895167" cy="3588562"/>
          </a:xfrm>
          <a:prstGeom prst="rect">
            <a:avLst/>
          </a:prstGeom>
          <a:noFill/>
          <a:ln w="9525">
            <a:noFill/>
            <a:miter lim="800000"/>
            <a:headEnd/>
            <a:tailEnd/>
          </a:ln>
          <a:effectLst/>
        </p:spPr>
      </p:pic>
      <p:sp>
        <p:nvSpPr>
          <p:cNvPr id="7" name="Rectangle 6"/>
          <p:cNvSpPr/>
          <p:nvPr/>
        </p:nvSpPr>
        <p:spPr>
          <a:xfrm>
            <a:off x="3973095" y="6248400"/>
            <a:ext cx="7625347" cy="369332"/>
          </a:xfrm>
          <a:prstGeom prst="rect">
            <a:avLst/>
          </a:prstGeom>
        </p:spPr>
        <p:txBody>
          <a:bodyPr wrap="square">
            <a:spAutoFit/>
          </a:bodyPr>
          <a:lstStyle/>
          <a:p>
            <a:pPr algn="just"/>
            <a:r>
              <a:rPr lang="en-US" b="1" dirty="0" smtClean="0">
                <a:solidFill>
                  <a:srgbClr val="FF0000"/>
                </a:solidFill>
              </a:rPr>
              <a:t>[Ref.] </a:t>
            </a:r>
            <a:r>
              <a:rPr lang="en-US" i="1" dirty="0" err="1" smtClean="0">
                <a:solidFill>
                  <a:srgbClr val="0070C0"/>
                </a:solidFill>
              </a:rPr>
              <a:t>Saleh</a:t>
            </a:r>
            <a:r>
              <a:rPr lang="en-US" i="1" dirty="0" smtClean="0">
                <a:solidFill>
                  <a:srgbClr val="0070C0"/>
                </a:solidFill>
              </a:rPr>
              <a:t> </a:t>
            </a:r>
            <a:r>
              <a:rPr lang="en-US" i="1" dirty="0" err="1" smtClean="0">
                <a:solidFill>
                  <a:srgbClr val="0070C0"/>
                </a:solidFill>
              </a:rPr>
              <a:t>Faruque</a:t>
            </a:r>
            <a:r>
              <a:rPr lang="en-US" i="1" dirty="0" smtClean="0">
                <a:solidFill>
                  <a:srgbClr val="0070C0"/>
                </a:solidFill>
              </a:rPr>
              <a:t>, “Radio Frequency Channel Coding Made Easy”,  (2016), p.2</a:t>
            </a:r>
            <a:endParaRPr lang="en-US" i="1" dirty="0">
              <a:solidFill>
                <a:srgbClr val="0070C0"/>
              </a:solidFill>
            </a:endParaRPr>
          </a:p>
        </p:txBody>
      </p:sp>
      <p:sp>
        <p:nvSpPr>
          <p:cNvPr id="8" name="Rectangle 7"/>
          <p:cNvSpPr/>
          <p:nvPr/>
        </p:nvSpPr>
        <p:spPr>
          <a:xfrm>
            <a:off x="3766347" y="164251"/>
            <a:ext cx="4944495" cy="646331"/>
          </a:xfrm>
          <a:prstGeom prst="rect">
            <a:avLst/>
          </a:prstGeom>
          <a:ln>
            <a:solidFill>
              <a:srgbClr val="C00000"/>
            </a:solidFill>
          </a:ln>
        </p:spPr>
        <p:txBody>
          <a:bodyPr wrap="none">
            <a:spAutoFit/>
          </a:bodyPr>
          <a:lstStyle/>
          <a:p>
            <a:r>
              <a:rPr lang="en-US" sz="3600" b="1" dirty="0" smtClean="0"/>
              <a:t>What is Channel Coding?</a:t>
            </a:r>
            <a:endParaRPr lang="en-US" sz="3600" b="1" dirty="0"/>
          </a:p>
        </p:txBody>
      </p:sp>
      <p:sp>
        <p:nvSpPr>
          <p:cNvPr id="9" name="TextBox 8"/>
          <p:cNvSpPr txBox="1"/>
          <p:nvPr/>
        </p:nvSpPr>
        <p:spPr>
          <a:xfrm>
            <a:off x="2791324" y="2752827"/>
            <a:ext cx="1865960" cy="369332"/>
          </a:xfrm>
          <a:prstGeom prst="rect">
            <a:avLst/>
          </a:prstGeom>
          <a:noFill/>
        </p:spPr>
        <p:txBody>
          <a:bodyPr wrap="none" rtlCol="0">
            <a:spAutoFit/>
          </a:bodyPr>
          <a:lstStyle/>
          <a:p>
            <a:r>
              <a:rPr lang="en-US" dirty="0" smtClean="0">
                <a:solidFill>
                  <a:srgbClr val="FF0000"/>
                </a:solidFill>
              </a:rPr>
              <a:t>Data compression</a:t>
            </a:r>
            <a:endParaRPr lang="en-US" dirty="0">
              <a:solidFill>
                <a:srgbClr val="FF0000"/>
              </a:solidFill>
            </a:endParaRPr>
          </a:p>
        </p:txBody>
      </p:sp>
      <p:sp>
        <p:nvSpPr>
          <p:cNvPr id="10" name="TextBox 9"/>
          <p:cNvSpPr txBox="1"/>
          <p:nvPr/>
        </p:nvSpPr>
        <p:spPr>
          <a:xfrm>
            <a:off x="2626097" y="4570387"/>
            <a:ext cx="2103204" cy="369332"/>
          </a:xfrm>
          <a:prstGeom prst="rect">
            <a:avLst/>
          </a:prstGeom>
          <a:noFill/>
        </p:spPr>
        <p:txBody>
          <a:bodyPr wrap="none" rtlCol="0">
            <a:spAutoFit/>
          </a:bodyPr>
          <a:lstStyle/>
          <a:p>
            <a:r>
              <a:rPr lang="en-US" dirty="0" smtClean="0">
                <a:solidFill>
                  <a:srgbClr val="FF0000"/>
                </a:solidFill>
              </a:rPr>
              <a:t>Data decompression</a:t>
            </a:r>
            <a:endParaRPr lang="en-US" dirty="0">
              <a:solidFill>
                <a:srgbClr val="FF0000"/>
              </a:solidFill>
            </a:endParaRPr>
          </a:p>
        </p:txBody>
      </p:sp>
      <p:sp>
        <p:nvSpPr>
          <p:cNvPr id="11" name="TextBox 10"/>
          <p:cNvSpPr txBox="1"/>
          <p:nvPr/>
        </p:nvSpPr>
        <p:spPr>
          <a:xfrm>
            <a:off x="9519386" y="2849078"/>
            <a:ext cx="1821717" cy="369332"/>
          </a:xfrm>
          <a:prstGeom prst="rect">
            <a:avLst/>
          </a:prstGeom>
          <a:noFill/>
        </p:spPr>
        <p:txBody>
          <a:bodyPr wrap="none" rtlCol="0">
            <a:spAutoFit/>
          </a:bodyPr>
          <a:lstStyle/>
          <a:p>
            <a:r>
              <a:rPr lang="en-US" dirty="0" smtClean="0"/>
              <a:t>Transmit antenna</a:t>
            </a: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6175" y="939265"/>
            <a:ext cx="11085897" cy="861774"/>
          </a:xfrm>
          <a:prstGeom prst="rect">
            <a:avLst/>
          </a:prstGeom>
        </p:spPr>
        <p:txBody>
          <a:bodyPr wrap="square">
            <a:spAutoFit/>
          </a:bodyPr>
          <a:lstStyle/>
          <a:p>
            <a:pPr algn="just">
              <a:buFont typeface="Wingdings" pitchFamily="2" charset="2"/>
              <a:buChar char="q"/>
            </a:pPr>
            <a:r>
              <a:rPr lang="en-US" sz="2500" dirty="0" smtClean="0"/>
              <a:t> At the transmit side, channel coding is referred to as </a:t>
            </a:r>
            <a:r>
              <a:rPr lang="en-US" sz="2500" dirty="0" smtClean="0">
                <a:solidFill>
                  <a:srgbClr val="FF0000"/>
                </a:solidFill>
              </a:rPr>
              <a:t>encoder</a:t>
            </a:r>
            <a:r>
              <a:rPr lang="en-US" sz="2500" dirty="0" smtClean="0"/>
              <a:t>, where redundant bits (parity bits) are added with the raw data before modulation. </a:t>
            </a:r>
            <a:endParaRPr lang="en-US" sz="2500" dirty="0"/>
          </a:p>
        </p:txBody>
      </p:sp>
      <p:sp>
        <p:nvSpPr>
          <p:cNvPr id="5" name="Rectangle 4"/>
          <p:cNvSpPr/>
          <p:nvPr/>
        </p:nvSpPr>
        <p:spPr>
          <a:xfrm>
            <a:off x="704247" y="2203383"/>
            <a:ext cx="10876729" cy="1862048"/>
          </a:xfrm>
          <a:prstGeom prst="rect">
            <a:avLst/>
          </a:prstGeom>
        </p:spPr>
        <p:txBody>
          <a:bodyPr wrap="square">
            <a:spAutoFit/>
          </a:bodyPr>
          <a:lstStyle/>
          <a:p>
            <a:pPr algn="just">
              <a:buFont typeface="Wingdings" pitchFamily="2" charset="2"/>
              <a:buChar char="q"/>
            </a:pPr>
            <a:r>
              <a:rPr lang="en-US" sz="2500" dirty="0" smtClean="0"/>
              <a:t> At the receive side, channel coding is referred to as the </a:t>
            </a:r>
            <a:r>
              <a:rPr lang="en-US" sz="2500" dirty="0" smtClean="0">
                <a:solidFill>
                  <a:srgbClr val="FF0000"/>
                </a:solidFill>
              </a:rPr>
              <a:t>decoder</a:t>
            </a:r>
            <a:r>
              <a:rPr lang="en-US" sz="2500" dirty="0" smtClean="0"/>
              <a:t>. This enables the receiver to detect and correct errors, if they occur during transmission due to </a:t>
            </a:r>
            <a:r>
              <a:rPr lang="en-US" sz="2500" dirty="0" smtClean="0">
                <a:solidFill>
                  <a:srgbClr val="FF0000"/>
                </a:solidFill>
              </a:rPr>
              <a:t>noise</a:t>
            </a:r>
            <a:r>
              <a:rPr lang="en-US" sz="2500" dirty="0" smtClean="0"/>
              <a:t>, </a:t>
            </a:r>
            <a:r>
              <a:rPr lang="en-US" sz="2500" dirty="0" smtClean="0">
                <a:solidFill>
                  <a:srgbClr val="FF0000"/>
                </a:solidFill>
              </a:rPr>
              <a:t>interference</a:t>
            </a:r>
            <a:r>
              <a:rPr lang="en-US" sz="2500" dirty="0" smtClean="0"/>
              <a:t> and </a:t>
            </a:r>
            <a:r>
              <a:rPr lang="en-US" sz="2500" dirty="0" smtClean="0">
                <a:solidFill>
                  <a:srgbClr val="FF0000"/>
                </a:solidFill>
              </a:rPr>
              <a:t>fading</a:t>
            </a:r>
            <a:r>
              <a:rPr lang="en-US" sz="2500" dirty="0" smtClean="0">
                <a:solidFill>
                  <a:srgbClr val="0070C0"/>
                </a:solidFill>
              </a:rPr>
              <a:t>*</a:t>
            </a:r>
            <a:r>
              <a:rPr lang="en-US" sz="2500" dirty="0" smtClean="0">
                <a:solidFill>
                  <a:srgbClr val="FF0000"/>
                </a:solidFill>
              </a:rPr>
              <a:t>.</a:t>
            </a:r>
          </a:p>
          <a:p>
            <a:pPr algn="just"/>
            <a:r>
              <a:rPr lang="en-US" sz="2000" dirty="0" smtClean="0">
                <a:solidFill>
                  <a:srgbClr val="FF0000"/>
                </a:solidFill>
              </a:rPr>
              <a:t> </a:t>
            </a:r>
            <a:r>
              <a:rPr lang="en-US" sz="2000" dirty="0" smtClean="0">
                <a:solidFill>
                  <a:srgbClr val="0070C0"/>
                </a:solidFill>
              </a:rPr>
              <a:t>*</a:t>
            </a:r>
            <a:r>
              <a:rPr lang="en-US" sz="2000" i="1" dirty="0" smtClean="0">
                <a:solidFill>
                  <a:srgbClr val="0070C0"/>
                </a:solidFill>
              </a:rPr>
              <a:t>fading is the variation of the attenuation of a signal with various variables such as multipath propagation, rain, and shadowing from obstacles affecting the wave propagation.</a:t>
            </a:r>
            <a:endParaRPr lang="en-US" sz="2000" i="1" dirty="0">
              <a:solidFill>
                <a:srgbClr val="0070C0"/>
              </a:solidFill>
            </a:endParaRPr>
          </a:p>
        </p:txBody>
      </p:sp>
      <p:sp>
        <p:nvSpPr>
          <p:cNvPr id="6" name="Rectangle 5"/>
          <p:cNvSpPr/>
          <p:nvPr/>
        </p:nvSpPr>
        <p:spPr>
          <a:xfrm>
            <a:off x="782051" y="4389922"/>
            <a:ext cx="10562977" cy="861774"/>
          </a:xfrm>
          <a:prstGeom prst="rect">
            <a:avLst/>
          </a:prstGeom>
        </p:spPr>
        <p:txBody>
          <a:bodyPr wrap="square">
            <a:spAutoFit/>
          </a:bodyPr>
          <a:lstStyle/>
          <a:p>
            <a:pPr algn="just">
              <a:buFont typeface="Wingdings" pitchFamily="2" charset="2"/>
              <a:buChar char="q"/>
            </a:pPr>
            <a:r>
              <a:rPr lang="en-US" sz="2500" dirty="0" smtClean="0">
                <a:solidFill>
                  <a:srgbClr val="FF0000"/>
                </a:solidFill>
              </a:rPr>
              <a:t> Since error control coding adds extra bits to detect and correct errors, transmission of coded information requires more bandwidth.</a:t>
            </a:r>
            <a:endParaRPr lang="en-US" sz="2500" dirty="0">
              <a:solidFill>
                <a:srgbClr val="FF0000"/>
              </a:solidFill>
            </a:endParaRPr>
          </a:p>
        </p:txBody>
      </p:sp>
      <p:sp>
        <p:nvSpPr>
          <p:cNvPr id="7" name="Rectangle 6"/>
          <p:cNvSpPr/>
          <p:nvPr/>
        </p:nvSpPr>
        <p:spPr>
          <a:xfrm>
            <a:off x="3514825" y="6143324"/>
            <a:ext cx="7891113" cy="369332"/>
          </a:xfrm>
          <a:prstGeom prst="rect">
            <a:avLst/>
          </a:prstGeom>
        </p:spPr>
        <p:txBody>
          <a:bodyPr wrap="square">
            <a:spAutoFit/>
          </a:bodyPr>
          <a:lstStyle/>
          <a:p>
            <a:pPr algn="just"/>
            <a:r>
              <a:rPr lang="en-US" b="1" dirty="0" smtClean="0">
                <a:solidFill>
                  <a:srgbClr val="FF0000"/>
                </a:solidFill>
              </a:rPr>
              <a:t>[Ref.] </a:t>
            </a:r>
            <a:r>
              <a:rPr lang="en-US" i="1" dirty="0" err="1" smtClean="0">
                <a:solidFill>
                  <a:srgbClr val="0070C0"/>
                </a:solidFill>
              </a:rPr>
              <a:t>Saleh</a:t>
            </a:r>
            <a:r>
              <a:rPr lang="en-US" i="1" dirty="0" smtClean="0">
                <a:solidFill>
                  <a:srgbClr val="0070C0"/>
                </a:solidFill>
              </a:rPr>
              <a:t> </a:t>
            </a:r>
            <a:r>
              <a:rPr lang="en-US" i="1" dirty="0" err="1" smtClean="0">
                <a:solidFill>
                  <a:srgbClr val="0070C0"/>
                </a:solidFill>
              </a:rPr>
              <a:t>Faruque</a:t>
            </a:r>
            <a:r>
              <a:rPr lang="en-US" i="1" dirty="0" smtClean="0">
                <a:solidFill>
                  <a:srgbClr val="0070C0"/>
                </a:solidFill>
              </a:rPr>
              <a:t>, “Radio Frequency Channel Coding Made Easy”,  (2016), p.2</a:t>
            </a:r>
            <a:endParaRPr lang="en-US" i="1" dirty="0">
              <a:solidFill>
                <a:srgbClr val="0070C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0" descr="undefined"/>
          <p:cNvPicPr>
            <a:picLocks noChangeAspect="1" noChangeArrowheads="1"/>
          </p:cNvPicPr>
          <p:nvPr/>
        </p:nvPicPr>
        <p:blipFill>
          <a:blip r:embed="rId2"/>
          <a:srcRect/>
          <a:stretch>
            <a:fillRect/>
          </a:stretch>
        </p:blipFill>
        <p:spPr bwMode="auto">
          <a:xfrm>
            <a:off x="335483" y="1779042"/>
            <a:ext cx="4891451" cy="4022342"/>
          </a:xfrm>
          <a:prstGeom prst="rect">
            <a:avLst/>
          </a:prstGeom>
          <a:noFill/>
        </p:spPr>
      </p:pic>
      <p:pic>
        <p:nvPicPr>
          <p:cNvPr id="5" name="Picture 21"/>
          <p:cNvPicPr>
            <a:picLocks noChangeAspect="1" noChangeArrowheads="1"/>
          </p:cNvPicPr>
          <p:nvPr/>
        </p:nvPicPr>
        <p:blipFill>
          <a:blip r:embed="rId3"/>
          <a:srcRect/>
          <a:stretch>
            <a:fillRect/>
          </a:stretch>
        </p:blipFill>
        <p:spPr bwMode="auto">
          <a:xfrm>
            <a:off x="1648752" y="1030280"/>
            <a:ext cx="2593405" cy="799240"/>
          </a:xfrm>
          <a:prstGeom prst="rect">
            <a:avLst/>
          </a:prstGeom>
          <a:noFill/>
          <a:ln w="9525">
            <a:solidFill>
              <a:schemeClr val="tx1"/>
            </a:solidFill>
            <a:miter lim="800000"/>
            <a:headEnd/>
            <a:tailEnd/>
          </a:ln>
          <a:effectLst/>
        </p:spPr>
      </p:pic>
      <p:pic>
        <p:nvPicPr>
          <p:cNvPr id="6" name="Picture 23" descr="A parallel digital hardware generator of White Gaussian noise stressing on  crest factor | Semantic Scholar"/>
          <p:cNvPicPr>
            <a:picLocks noChangeAspect="1" noChangeArrowheads="1"/>
          </p:cNvPicPr>
          <p:nvPr/>
        </p:nvPicPr>
        <p:blipFill>
          <a:blip r:embed="rId4"/>
          <a:srcRect/>
          <a:stretch>
            <a:fillRect/>
          </a:stretch>
        </p:blipFill>
        <p:spPr bwMode="auto">
          <a:xfrm>
            <a:off x="5490252" y="961323"/>
            <a:ext cx="5723179" cy="3383280"/>
          </a:xfrm>
          <a:prstGeom prst="rect">
            <a:avLst/>
          </a:prstGeom>
          <a:noFill/>
          <a:ln>
            <a:solidFill>
              <a:srgbClr val="0070C0"/>
            </a:solidFill>
          </a:ln>
        </p:spPr>
      </p:pic>
      <p:sp>
        <p:nvSpPr>
          <p:cNvPr id="7" name="TextBox 6"/>
          <p:cNvSpPr txBox="1"/>
          <p:nvPr/>
        </p:nvSpPr>
        <p:spPr>
          <a:xfrm>
            <a:off x="2386584" y="192024"/>
            <a:ext cx="7175298" cy="523220"/>
          </a:xfrm>
          <a:prstGeom prst="rect">
            <a:avLst/>
          </a:prstGeom>
          <a:noFill/>
          <a:ln>
            <a:solidFill>
              <a:srgbClr val="C00000"/>
            </a:solidFill>
          </a:ln>
        </p:spPr>
        <p:txBody>
          <a:bodyPr wrap="none" rtlCol="0">
            <a:spAutoFit/>
          </a:bodyPr>
          <a:lstStyle/>
          <a:p>
            <a:r>
              <a:rPr lang="en-US" sz="2800" b="1" dirty="0" smtClean="0"/>
              <a:t>Noise can be modeled by Gaussian distribution</a:t>
            </a:r>
            <a:endParaRPr lang="en-US" sz="2800" b="1" dirty="0"/>
          </a:p>
        </p:txBody>
      </p:sp>
      <p:sp>
        <p:nvSpPr>
          <p:cNvPr id="8" name="TextBox 7"/>
          <p:cNvSpPr txBox="1"/>
          <p:nvPr/>
        </p:nvSpPr>
        <p:spPr>
          <a:xfrm>
            <a:off x="5745680" y="3913940"/>
            <a:ext cx="4075411" cy="369332"/>
          </a:xfrm>
          <a:prstGeom prst="rect">
            <a:avLst/>
          </a:prstGeom>
          <a:noFill/>
        </p:spPr>
        <p:txBody>
          <a:bodyPr wrap="none" rtlCol="0">
            <a:spAutoFit/>
          </a:bodyPr>
          <a:lstStyle/>
          <a:p>
            <a:r>
              <a:rPr lang="en-US" i="1" dirty="0" smtClean="0">
                <a:solidFill>
                  <a:srgbClr val="0070C0"/>
                </a:solidFill>
              </a:rPr>
              <a:t>Source: </a:t>
            </a:r>
            <a:r>
              <a:rPr lang="en-US" i="1" dirty="0">
                <a:solidFill>
                  <a:srgbClr val="0070C0"/>
                </a:solidFill>
              </a:rPr>
              <a:t>DOI:10.1109/APCC.2012.6388180</a:t>
            </a:r>
          </a:p>
        </p:txBody>
      </p:sp>
      <p:sp>
        <p:nvSpPr>
          <p:cNvPr id="9" name="TextBox 8"/>
          <p:cNvSpPr txBox="1"/>
          <p:nvPr/>
        </p:nvSpPr>
        <p:spPr>
          <a:xfrm>
            <a:off x="2800953" y="6062439"/>
            <a:ext cx="8460606" cy="461665"/>
          </a:xfrm>
          <a:prstGeom prst="rect">
            <a:avLst/>
          </a:prstGeom>
          <a:noFill/>
        </p:spPr>
        <p:txBody>
          <a:bodyPr wrap="square" rtlCol="0">
            <a:spAutoFit/>
          </a:bodyPr>
          <a:lstStyle/>
          <a:p>
            <a:r>
              <a:rPr lang="en-US" sz="2400" dirty="0" smtClean="0">
                <a:solidFill>
                  <a:srgbClr val="C00000"/>
                </a:solidFill>
              </a:rPr>
              <a:t>Crest factor=difference between peak and average level of a signal</a:t>
            </a:r>
            <a:endParaRPr lang="en-US" sz="2400" dirty="0">
              <a:solidFill>
                <a:srgbClr val="C00000"/>
              </a:solidFill>
            </a:endParaRPr>
          </a:p>
        </p:txBody>
      </p:sp>
      <p:sp>
        <p:nvSpPr>
          <p:cNvPr id="2" name="Rectangle 1"/>
          <p:cNvSpPr/>
          <p:nvPr/>
        </p:nvSpPr>
        <p:spPr>
          <a:xfrm>
            <a:off x="5457523" y="4398033"/>
            <a:ext cx="5778030" cy="1323439"/>
          </a:xfrm>
          <a:prstGeom prst="rect">
            <a:avLst/>
          </a:prstGeom>
          <a:ln>
            <a:solidFill>
              <a:schemeClr val="tx1"/>
            </a:solidFill>
          </a:ln>
        </p:spPr>
        <p:txBody>
          <a:bodyPr wrap="square">
            <a:spAutoFit/>
          </a:bodyPr>
          <a:lstStyle/>
          <a:p>
            <a:pPr algn="just"/>
            <a:r>
              <a:rPr lang="en-US" sz="2000" dirty="0" smtClean="0">
                <a:solidFill>
                  <a:srgbClr val="7030A0"/>
                </a:solidFill>
              </a:rPr>
              <a:t>Two </a:t>
            </a:r>
            <a:r>
              <a:rPr lang="en-US" sz="2000" dirty="0">
                <a:solidFill>
                  <a:srgbClr val="7030A0"/>
                </a:solidFill>
              </a:rPr>
              <a:t>white noise </a:t>
            </a:r>
            <a:r>
              <a:rPr lang="en-US" sz="2000" dirty="0" smtClean="0">
                <a:solidFill>
                  <a:srgbClr val="7030A0"/>
                </a:solidFill>
              </a:rPr>
              <a:t>sources:  </a:t>
            </a:r>
            <a:r>
              <a:rPr lang="en-US" sz="2000" dirty="0">
                <a:solidFill>
                  <a:srgbClr val="7030A0"/>
                </a:solidFill>
              </a:rPr>
              <a:t>Spectrum A has a large variance in power distribution, and thus provides a low crest factor. Spectrum B has a high crest factor, so unwanted signal levels are less frequent.</a:t>
            </a:r>
          </a:p>
        </p:txBody>
      </p:sp>
      <p:sp>
        <p:nvSpPr>
          <p:cNvPr id="11" name="TextBox 10"/>
          <p:cNvSpPr txBox="1"/>
          <p:nvPr/>
        </p:nvSpPr>
        <p:spPr>
          <a:xfrm>
            <a:off x="874734" y="2533179"/>
            <a:ext cx="1819857" cy="369332"/>
          </a:xfrm>
          <a:prstGeom prst="rect">
            <a:avLst/>
          </a:prstGeom>
          <a:noFill/>
        </p:spPr>
        <p:txBody>
          <a:bodyPr wrap="none" rtlCol="0">
            <a:spAutoFit/>
          </a:bodyPr>
          <a:lstStyle/>
          <a:p>
            <a:r>
              <a:rPr lang="en-US" i="1" dirty="0" smtClean="0">
                <a:solidFill>
                  <a:srgbClr val="0070C0"/>
                </a:solidFill>
              </a:rPr>
              <a:t>Source: </a:t>
            </a:r>
            <a:r>
              <a:rPr lang="en-US" i="1" dirty="0" err="1" smtClean="0">
                <a:solidFill>
                  <a:srgbClr val="0070C0"/>
                </a:solidFill>
              </a:rPr>
              <a:t>wikipedia</a:t>
            </a:r>
            <a:endParaRPr lang="en-US" i="1" dirty="0">
              <a:solidFill>
                <a:srgbClr val="0070C0"/>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345" y="719488"/>
            <a:ext cx="10959966" cy="4324261"/>
          </a:xfrm>
          <a:prstGeom prst="rect">
            <a:avLst/>
          </a:prstGeom>
        </p:spPr>
        <p:txBody>
          <a:bodyPr wrap="square">
            <a:spAutoFit/>
          </a:bodyPr>
          <a:lstStyle/>
          <a:p>
            <a:pPr algn="just">
              <a:buFont typeface="Wingdings" pitchFamily="2" charset="2"/>
              <a:buChar char="q"/>
            </a:pPr>
            <a:r>
              <a:rPr lang="en-US" sz="2500" dirty="0" smtClean="0"/>
              <a:t> As the size and speed of digital data networks continue to expand, </a:t>
            </a:r>
            <a:r>
              <a:rPr lang="en-US" sz="2500" b="1" dirty="0" smtClean="0">
                <a:solidFill>
                  <a:srgbClr val="FF0000"/>
                </a:solidFill>
              </a:rPr>
              <a:t>bandwidth efficiency</a:t>
            </a:r>
            <a:r>
              <a:rPr lang="en-US" sz="2500" dirty="0" smtClean="0"/>
              <a:t> becomes increasingly important. This is especially true for broadband communication, where the digital signal processing is done keeping in mind the available bandwidth resources.</a:t>
            </a:r>
          </a:p>
          <a:p>
            <a:pPr algn="just"/>
            <a:endParaRPr lang="en-US" sz="2500" dirty="0" smtClean="0"/>
          </a:p>
          <a:p>
            <a:pPr algn="just">
              <a:buFont typeface="Wingdings" pitchFamily="2" charset="2"/>
              <a:buChar char="q"/>
            </a:pPr>
            <a:r>
              <a:rPr lang="en-US" sz="2500" dirty="0" smtClean="0"/>
              <a:t> Channel coding forms a very important preprocessing step in the transmission of digital data (bit-stream).</a:t>
            </a:r>
          </a:p>
          <a:p>
            <a:pPr algn="just"/>
            <a:endParaRPr lang="en-US" sz="2500" dirty="0" smtClean="0"/>
          </a:p>
          <a:p>
            <a:pPr algn="just">
              <a:buFont typeface="Wingdings" pitchFamily="2" charset="2"/>
              <a:buChar char="q"/>
            </a:pPr>
            <a:r>
              <a:rPr lang="en-US" sz="2500" dirty="0" smtClean="0"/>
              <a:t> </a:t>
            </a:r>
            <a:r>
              <a:rPr lang="en-US" sz="2500" dirty="0" smtClean="0">
                <a:solidFill>
                  <a:srgbClr val="FF0000"/>
                </a:solidFill>
              </a:rPr>
              <a:t>Since bandwidth is scarce and therefore expensive, a coding technique that requires fewer redundant bits without sacrificing error performance is highly desirable. </a:t>
            </a:r>
            <a:endParaRPr lang="en-US" sz="2500" dirty="0">
              <a:solidFill>
                <a:srgbClr val="FF0000"/>
              </a:solidFill>
            </a:endParaRPr>
          </a:p>
        </p:txBody>
      </p:sp>
      <p:sp>
        <p:nvSpPr>
          <p:cNvPr id="5" name="Rectangle 4"/>
          <p:cNvSpPr/>
          <p:nvPr/>
        </p:nvSpPr>
        <p:spPr>
          <a:xfrm>
            <a:off x="2811379" y="5810450"/>
            <a:ext cx="8440554" cy="400110"/>
          </a:xfrm>
          <a:prstGeom prst="rect">
            <a:avLst/>
          </a:prstGeom>
        </p:spPr>
        <p:txBody>
          <a:bodyPr wrap="square">
            <a:spAutoFit/>
          </a:bodyPr>
          <a:lstStyle/>
          <a:p>
            <a:pPr algn="just"/>
            <a:r>
              <a:rPr lang="en-US" sz="2000" b="1" dirty="0" smtClean="0">
                <a:solidFill>
                  <a:srgbClr val="FF0000"/>
                </a:solidFill>
              </a:rPr>
              <a:t>[Ref.] </a:t>
            </a:r>
            <a:r>
              <a:rPr lang="en-US" sz="2000" i="1" dirty="0" err="1" smtClean="0">
                <a:solidFill>
                  <a:srgbClr val="0070C0"/>
                </a:solidFill>
              </a:rPr>
              <a:t>Saleh</a:t>
            </a:r>
            <a:r>
              <a:rPr lang="en-US" sz="2000" i="1" dirty="0" smtClean="0">
                <a:solidFill>
                  <a:srgbClr val="0070C0"/>
                </a:solidFill>
              </a:rPr>
              <a:t> </a:t>
            </a:r>
            <a:r>
              <a:rPr lang="en-US" sz="2000" i="1" dirty="0" err="1" smtClean="0">
                <a:solidFill>
                  <a:srgbClr val="0070C0"/>
                </a:solidFill>
              </a:rPr>
              <a:t>Faruque</a:t>
            </a:r>
            <a:r>
              <a:rPr lang="en-US" sz="2000" i="1" dirty="0" smtClean="0">
                <a:solidFill>
                  <a:srgbClr val="0070C0"/>
                </a:solidFill>
              </a:rPr>
              <a:t>, “Radio Frequency Channel Coding Made Easy”,  (2016), p.2</a:t>
            </a:r>
            <a:endParaRPr lang="en-US" sz="2000" i="1" dirty="0">
              <a:solidFill>
                <a:srgbClr val="0070C0"/>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91839" y="324217"/>
            <a:ext cx="5419023" cy="707886"/>
          </a:xfrm>
          <a:prstGeom prst="rect">
            <a:avLst/>
          </a:prstGeom>
          <a:ln>
            <a:solidFill>
              <a:srgbClr val="C00000"/>
            </a:solidFill>
          </a:ln>
        </p:spPr>
        <p:txBody>
          <a:bodyPr wrap="square">
            <a:spAutoFit/>
          </a:bodyPr>
          <a:lstStyle/>
          <a:p>
            <a:r>
              <a:rPr lang="en-US" sz="4000" b="1" dirty="0" smtClean="0"/>
              <a:t>Types of Channel Coding</a:t>
            </a:r>
            <a:endParaRPr lang="en-US" sz="4000" dirty="0"/>
          </a:p>
        </p:txBody>
      </p:sp>
      <p:sp>
        <p:nvSpPr>
          <p:cNvPr id="5" name="Rectangle 4"/>
          <p:cNvSpPr/>
          <p:nvPr/>
        </p:nvSpPr>
        <p:spPr>
          <a:xfrm>
            <a:off x="476449" y="1447800"/>
            <a:ext cx="10996863" cy="3539430"/>
          </a:xfrm>
          <a:prstGeom prst="rect">
            <a:avLst/>
          </a:prstGeom>
        </p:spPr>
        <p:txBody>
          <a:bodyPr wrap="square">
            <a:spAutoFit/>
          </a:bodyPr>
          <a:lstStyle/>
          <a:p>
            <a:pPr algn="just">
              <a:buFont typeface="Wingdings" pitchFamily="2" charset="2"/>
              <a:buChar char="q"/>
            </a:pPr>
            <a:r>
              <a:rPr lang="en-US" sz="2800" dirty="0" smtClean="0"/>
              <a:t> </a:t>
            </a:r>
            <a:r>
              <a:rPr lang="en-US" sz="2800" b="1" dirty="0" smtClean="0">
                <a:solidFill>
                  <a:srgbClr val="FF0000"/>
                </a:solidFill>
              </a:rPr>
              <a:t>Channel coding </a:t>
            </a:r>
            <a:r>
              <a:rPr lang="en-US" sz="2800" dirty="0" smtClean="0"/>
              <a:t>attempts to utilize redundancy to minimize the effect of various channel impairments, such as noise and fading, and therefore increase the performance of the communication system.</a:t>
            </a:r>
          </a:p>
          <a:p>
            <a:pPr algn="just"/>
            <a:endParaRPr lang="en-US" sz="2800" dirty="0" smtClean="0"/>
          </a:p>
          <a:p>
            <a:pPr algn="just">
              <a:buFont typeface="Wingdings" pitchFamily="2" charset="2"/>
              <a:buChar char="q"/>
            </a:pPr>
            <a:r>
              <a:rPr lang="en-US" sz="2800" dirty="0" smtClean="0"/>
              <a:t> There are two basic ways of implementing redundancy to control errors:</a:t>
            </a:r>
          </a:p>
          <a:p>
            <a:pPr algn="just"/>
            <a:endParaRPr lang="en-US" sz="2800" dirty="0" smtClean="0"/>
          </a:p>
          <a:p>
            <a:pPr marL="457200" indent="-457200" algn="just"/>
            <a:r>
              <a:rPr lang="en-US" sz="2800" b="1" dirty="0" smtClean="0"/>
              <a:t>(1) </a:t>
            </a:r>
            <a:r>
              <a:rPr lang="en-US" sz="2800" dirty="0" smtClean="0"/>
              <a:t>Automatic repeat request </a:t>
            </a:r>
            <a:r>
              <a:rPr lang="en-US" sz="2800" b="1" dirty="0" smtClean="0">
                <a:solidFill>
                  <a:srgbClr val="FF0000"/>
                </a:solidFill>
              </a:rPr>
              <a:t>(ARQ)</a:t>
            </a:r>
          </a:p>
          <a:p>
            <a:pPr marL="457200" indent="-457200" algn="just"/>
            <a:r>
              <a:rPr lang="en-US" sz="2800" b="1" dirty="0" smtClean="0"/>
              <a:t>(2) </a:t>
            </a:r>
            <a:r>
              <a:rPr lang="en-US" sz="2800" dirty="0" smtClean="0"/>
              <a:t>Forward error control coding </a:t>
            </a:r>
            <a:r>
              <a:rPr lang="en-US" sz="2800" b="1" dirty="0" smtClean="0">
                <a:solidFill>
                  <a:srgbClr val="FF0000"/>
                </a:solidFill>
              </a:rPr>
              <a:t>(FECC), </a:t>
            </a:r>
            <a:r>
              <a:rPr lang="en-US" sz="2800" b="1" dirty="0" smtClean="0"/>
              <a:t>or </a:t>
            </a:r>
            <a:r>
              <a:rPr lang="en-US" sz="2800" dirty="0" smtClean="0"/>
              <a:t>Forward error correction</a:t>
            </a:r>
            <a:r>
              <a:rPr lang="en-US" sz="2800" b="1" dirty="0" smtClean="0"/>
              <a:t> </a:t>
            </a:r>
            <a:r>
              <a:rPr lang="en-US" sz="2800" b="1" dirty="0" smtClean="0">
                <a:solidFill>
                  <a:srgbClr val="FF0000"/>
                </a:solidFill>
              </a:rPr>
              <a:t>(FEC</a:t>
            </a:r>
            <a:r>
              <a:rPr lang="en-US" sz="2800" b="1" dirty="0" smtClean="0"/>
              <a:t>) </a:t>
            </a:r>
            <a:endParaRPr lang="en-US" sz="2800" b="1" dirty="0"/>
          </a:p>
        </p:txBody>
      </p:sp>
      <p:sp>
        <p:nvSpPr>
          <p:cNvPr id="6" name="Rectangle 5"/>
          <p:cNvSpPr/>
          <p:nvPr/>
        </p:nvSpPr>
        <p:spPr>
          <a:xfrm>
            <a:off x="2954956" y="5858577"/>
            <a:ext cx="8624236" cy="400110"/>
          </a:xfrm>
          <a:prstGeom prst="rect">
            <a:avLst/>
          </a:prstGeom>
        </p:spPr>
        <p:txBody>
          <a:bodyPr wrap="square">
            <a:spAutoFit/>
          </a:bodyPr>
          <a:lstStyle/>
          <a:p>
            <a:pPr algn="just"/>
            <a:r>
              <a:rPr lang="en-US" sz="2000" b="1" dirty="0" smtClean="0">
                <a:solidFill>
                  <a:srgbClr val="FF0000"/>
                </a:solidFill>
              </a:rPr>
              <a:t>[Ref.] </a:t>
            </a:r>
            <a:r>
              <a:rPr lang="en-US" sz="2000" i="1" dirty="0" err="1" smtClean="0">
                <a:solidFill>
                  <a:srgbClr val="0070C0"/>
                </a:solidFill>
              </a:rPr>
              <a:t>Saleh</a:t>
            </a:r>
            <a:r>
              <a:rPr lang="en-US" sz="2000" i="1" dirty="0" smtClean="0">
                <a:solidFill>
                  <a:srgbClr val="0070C0"/>
                </a:solidFill>
              </a:rPr>
              <a:t> </a:t>
            </a:r>
            <a:r>
              <a:rPr lang="en-US" sz="2000" i="1" dirty="0" err="1" smtClean="0">
                <a:solidFill>
                  <a:srgbClr val="0070C0"/>
                </a:solidFill>
              </a:rPr>
              <a:t>Faruque</a:t>
            </a:r>
            <a:r>
              <a:rPr lang="en-US" sz="2000" i="1" dirty="0" smtClean="0">
                <a:solidFill>
                  <a:srgbClr val="0070C0"/>
                </a:solidFill>
              </a:rPr>
              <a:t>, “Radio Frequency Channel Coding Made Easy”,  (2016), p.3</a:t>
            </a:r>
            <a:endParaRPr lang="en-US" sz="2000" i="1" dirty="0">
              <a:solidFill>
                <a:srgbClr val="0070C0"/>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685799" y="1010649"/>
            <a:ext cx="10739387" cy="5265019"/>
          </a:xfrm>
          <a:prstGeom prst="rect">
            <a:avLst/>
          </a:prstGeom>
          <a:noFill/>
          <a:ln w="9525">
            <a:solidFill>
              <a:srgbClr val="0070C0"/>
            </a:solidFill>
            <a:miter lim="800000"/>
            <a:headEnd/>
            <a:tailEnd/>
          </a:ln>
          <a:effectLst/>
        </p:spPr>
      </p:pic>
      <p:sp>
        <p:nvSpPr>
          <p:cNvPr id="5" name="Rectangle 4"/>
          <p:cNvSpPr/>
          <p:nvPr/>
        </p:nvSpPr>
        <p:spPr>
          <a:xfrm>
            <a:off x="2763251" y="6301337"/>
            <a:ext cx="8642685" cy="400110"/>
          </a:xfrm>
          <a:prstGeom prst="rect">
            <a:avLst/>
          </a:prstGeom>
        </p:spPr>
        <p:txBody>
          <a:bodyPr wrap="square">
            <a:spAutoFit/>
          </a:bodyPr>
          <a:lstStyle/>
          <a:p>
            <a:pPr algn="just"/>
            <a:r>
              <a:rPr lang="en-US" sz="2000" b="1" dirty="0" smtClean="0">
                <a:solidFill>
                  <a:srgbClr val="FF0000"/>
                </a:solidFill>
              </a:rPr>
              <a:t>[Ref.] </a:t>
            </a:r>
            <a:r>
              <a:rPr lang="en-US" sz="2000" i="1" dirty="0" err="1" smtClean="0">
                <a:solidFill>
                  <a:srgbClr val="0070C0"/>
                </a:solidFill>
              </a:rPr>
              <a:t>Saleh</a:t>
            </a:r>
            <a:r>
              <a:rPr lang="en-US" sz="2000" i="1" dirty="0" smtClean="0">
                <a:solidFill>
                  <a:srgbClr val="0070C0"/>
                </a:solidFill>
              </a:rPr>
              <a:t> </a:t>
            </a:r>
            <a:r>
              <a:rPr lang="en-US" sz="2000" i="1" dirty="0" err="1" smtClean="0">
                <a:solidFill>
                  <a:srgbClr val="0070C0"/>
                </a:solidFill>
              </a:rPr>
              <a:t>Faruque</a:t>
            </a:r>
            <a:r>
              <a:rPr lang="en-US" sz="2000" i="1" dirty="0" smtClean="0">
                <a:solidFill>
                  <a:srgbClr val="0070C0"/>
                </a:solidFill>
              </a:rPr>
              <a:t>, “Radio Frequency Channel Coding Made Easy”,  (2016), p.3</a:t>
            </a:r>
            <a:endParaRPr lang="en-US" sz="2000" i="1" dirty="0">
              <a:solidFill>
                <a:srgbClr val="0070C0"/>
              </a:solidFill>
            </a:endParaRPr>
          </a:p>
        </p:txBody>
      </p:sp>
      <p:sp>
        <p:nvSpPr>
          <p:cNvPr id="7" name="Rectangle 6"/>
          <p:cNvSpPr/>
          <p:nvPr/>
        </p:nvSpPr>
        <p:spPr>
          <a:xfrm>
            <a:off x="4406770" y="181274"/>
            <a:ext cx="3716956" cy="769441"/>
          </a:xfrm>
          <a:prstGeom prst="rect">
            <a:avLst/>
          </a:prstGeom>
          <a:ln>
            <a:solidFill>
              <a:srgbClr val="C00000"/>
            </a:solidFill>
          </a:ln>
        </p:spPr>
        <p:txBody>
          <a:bodyPr wrap="square">
            <a:spAutoFit/>
          </a:bodyPr>
          <a:lstStyle/>
          <a:p>
            <a:r>
              <a:rPr lang="en-US" sz="4400" b="1" dirty="0" smtClean="0"/>
              <a:t>ARQ Technique</a:t>
            </a:r>
            <a:endParaRPr lang="en-US" sz="4400"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9875" y="1029900"/>
            <a:ext cx="11246318" cy="5078313"/>
          </a:xfrm>
          <a:prstGeom prst="rect">
            <a:avLst/>
          </a:prstGeom>
        </p:spPr>
        <p:txBody>
          <a:bodyPr wrap="square">
            <a:spAutoFit/>
          </a:bodyPr>
          <a:lstStyle/>
          <a:p>
            <a:pPr algn="just">
              <a:buFont typeface="Wingdings" pitchFamily="2" charset="2"/>
              <a:buChar char="q"/>
            </a:pPr>
            <a:r>
              <a:rPr lang="en-US" sz="2700" dirty="0" smtClean="0"/>
              <a:t> The ARQ technique adds parity, or redundant bits, to the transmitted data stream that are used by the decoder to detect an error in the received data. When the receiver detects an error, it requests that the data be retransmitted by the receiver. This continues until the message is received correctly.</a:t>
            </a:r>
          </a:p>
          <a:p>
            <a:pPr algn="just">
              <a:buFont typeface="Wingdings" pitchFamily="2" charset="2"/>
              <a:buChar char="q"/>
            </a:pPr>
            <a:r>
              <a:rPr lang="en-US" sz="2700" dirty="0" smtClean="0"/>
              <a:t> </a:t>
            </a:r>
            <a:r>
              <a:rPr lang="en-US" sz="2700" dirty="0" smtClean="0">
                <a:solidFill>
                  <a:srgbClr val="FF0000"/>
                </a:solidFill>
              </a:rPr>
              <a:t>In ARQ, the receiver does not attempt to correct the error, but rather it sends an alert to the transmitter in order to inform it that an error was detected and a retransmission is needed. </a:t>
            </a:r>
            <a:r>
              <a:rPr lang="en-US" sz="2700" dirty="0" smtClean="0"/>
              <a:t>This is known as a negative acknowledgement </a:t>
            </a:r>
            <a:r>
              <a:rPr lang="en-US" sz="2700" b="1" dirty="0" smtClean="0">
                <a:solidFill>
                  <a:srgbClr val="FF0000"/>
                </a:solidFill>
              </a:rPr>
              <a:t>(NAK)</a:t>
            </a:r>
            <a:r>
              <a:rPr lang="en-US" sz="2700" dirty="0" smtClean="0"/>
              <a:t>, and the transmitter retransmits the message upon receipt. If the message is error-free, the receiver sends an acknowledgement </a:t>
            </a:r>
            <a:r>
              <a:rPr lang="en-US" sz="2700" b="1" dirty="0" smtClean="0">
                <a:solidFill>
                  <a:srgbClr val="00B050"/>
                </a:solidFill>
              </a:rPr>
              <a:t>(ACK)</a:t>
            </a:r>
            <a:r>
              <a:rPr lang="en-US" sz="2700" dirty="0" smtClean="0">
                <a:solidFill>
                  <a:srgbClr val="00B050"/>
                </a:solidFill>
              </a:rPr>
              <a:t> </a:t>
            </a:r>
            <a:r>
              <a:rPr lang="en-US" sz="2700" dirty="0" smtClean="0"/>
              <a:t>to the transmitter.</a:t>
            </a:r>
          </a:p>
          <a:p>
            <a:pPr algn="just">
              <a:buFont typeface="Wingdings" pitchFamily="2" charset="2"/>
              <a:buChar char="q"/>
            </a:pPr>
            <a:r>
              <a:rPr lang="en-US" sz="2700" dirty="0" smtClean="0"/>
              <a:t> </a:t>
            </a:r>
            <a:r>
              <a:rPr lang="en-US" sz="2700" dirty="0" smtClean="0">
                <a:solidFill>
                  <a:srgbClr val="FF0000"/>
                </a:solidFill>
              </a:rPr>
              <a:t>This form of error control is only capable of detecting errors; it has no ability to correct errors that have been detected. </a:t>
            </a:r>
            <a:endParaRPr lang="en-US" sz="2700" b="1" dirty="0"/>
          </a:p>
        </p:txBody>
      </p:sp>
      <p:sp>
        <p:nvSpPr>
          <p:cNvPr id="5" name="Rectangle 4"/>
          <p:cNvSpPr/>
          <p:nvPr/>
        </p:nvSpPr>
        <p:spPr>
          <a:xfrm>
            <a:off x="4233512" y="171650"/>
            <a:ext cx="3716956" cy="769441"/>
          </a:xfrm>
          <a:prstGeom prst="rect">
            <a:avLst/>
          </a:prstGeom>
          <a:ln>
            <a:solidFill>
              <a:srgbClr val="C00000"/>
            </a:solidFill>
          </a:ln>
        </p:spPr>
        <p:txBody>
          <a:bodyPr wrap="square">
            <a:spAutoFit/>
          </a:bodyPr>
          <a:lstStyle/>
          <a:p>
            <a:r>
              <a:rPr lang="en-US" sz="4400" b="1" dirty="0" smtClean="0"/>
              <a:t>ARQ Technique</a:t>
            </a:r>
            <a:endParaRPr lang="en-US" sz="4400" dirty="0"/>
          </a:p>
        </p:txBody>
      </p:sp>
      <p:sp>
        <p:nvSpPr>
          <p:cNvPr id="6" name="Rectangle 5"/>
          <p:cNvSpPr/>
          <p:nvPr/>
        </p:nvSpPr>
        <p:spPr>
          <a:xfrm>
            <a:off x="3031957" y="6220326"/>
            <a:ext cx="8643487" cy="400110"/>
          </a:xfrm>
          <a:prstGeom prst="rect">
            <a:avLst/>
          </a:prstGeom>
        </p:spPr>
        <p:txBody>
          <a:bodyPr wrap="square">
            <a:spAutoFit/>
          </a:bodyPr>
          <a:lstStyle/>
          <a:p>
            <a:pPr algn="just"/>
            <a:r>
              <a:rPr lang="en-US" sz="2000" b="1" dirty="0" smtClean="0">
                <a:solidFill>
                  <a:srgbClr val="FF0000"/>
                </a:solidFill>
              </a:rPr>
              <a:t>[Ref.] </a:t>
            </a:r>
            <a:r>
              <a:rPr lang="en-US" sz="2000" i="1" dirty="0" err="1" smtClean="0">
                <a:solidFill>
                  <a:srgbClr val="0070C0"/>
                </a:solidFill>
              </a:rPr>
              <a:t>Saleh</a:t>
            </a:r>
            <a:r>
              <a:rPr lang="en-US" sz="2000" i="1" dirty="0" smtClean="0">
                <a:solidFill>
                  <a:srgbClr val="0070C0"/>
                </a:solidFill>
              </a:rPr>
              <a:t> </a:t>
            </a:r>
            <a:r>
              <a:rPr lang="en-US" sz="2000" i="1" dirty="0" err="1" smtClean="0">
                <a:solidFill>
                  <a:srgbClr val="0070C0"/>
                </a:solidFill>
              </a:rPr>
              <a:t>Faruque</a:t>
            </a:r>
            <a:r>
              <a:rPr lang="en-US" sz="2000" i="1" dirty="0" smtClean="0">
                <a:solidFill>
                  <a:srgbClr val="0070C0"/>
                </a:solidFill>
              </a:rPr>
              <a:t>, “Radio Frequency Channel Coding Made Easy”,  (2016), p.3</a:t>
            </a:r>
            <a:endParaRPr lang="en-US" sz="2000" i="1" dirty="0">
              <a:solidFill>
                <a:srgbClr val="0070C0"/>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97204" y="162026"/>
            <a:ext cx="5410200" cy="769441"/>
          </a:xfrm>
          <a:prstGeom prst="rect">
            <a:avLst/>
          </a:prstGeom>
          <a:ln>
            <a:solidFill>
              <a:srgbClr val="C00000"/>
            </a:solidFill>
          </a:ln>
        </p:spPr>
        <p:txBody>
          <a:bodyPr wrap="square">
            <a:spAutoFit/>
          </a:bodyPr>
          <a:lstStyle/>
          <a:p>
            <a:r>
              <a:rPr lang="en-US" sz="4400" b="1" dirty="0" smtClean="0"/>
              <a:t>FECC Technique or FEC</a:t>
            </a:r>
            <a:endParaRPr lang="en-US" sz="4400" dirty="0"/>
          </a:p>
        </p:txBody>
      </p:sp>
      <p:sp>
        <p:nvSpPr>
          <p:cNvPr id="5" name="Rectangle 4"/>
          <p:cNvSpPr/>
          <p:nvPr/>
        </p:nvSpPr>
        <p:spPr>
          <a:xfrm>
            <a:off x="685800" y="1066800"/>
            <a:ext cx="10729762" cy="5262979"/>
          </a:xfrm>
          <a:prstGeom prst="rect">
            <a:avLst/>
          </a:prstGeom>
        </p:spPr>
        <p:txBody>
          <a:bodyPr wrap="square">
            <a:spAutoFit/>
          </a:bodyPr>
          <a:lstStyle/>
          <a:p>
            <a:pPr algn="just">
              <a:buFont typeface="Wingdings" pitchFamily="2" charset="2"/>
              <a:buChar char="q"/>
            </a:pPr>
            <a:r>
              <a:rPr lang="en-US" sz="2800" dirty="0" smtClean="0"/>
              <a:t> In a system which utilizes FECC or FEC coding, the data are encoded with the redundant bits to allow the receiver to not only detect errors, but to correct them as well.</a:t>
            </a:r>
          </a:p>
          <a:p>
            <a:pPr algn="just"/>
            <a:endParaRPr lang="en-US" sz="2800" dirty="0" smtClean="0"/>
          </a:p>
          <a:p>
            <a:pPr algn="just">
              <a:buFont typeface="Wingdings" pitchFamily="2" charset="2"/>
              <a:buChar char="q"/>
            </a:pPr>
            <a:r>
              <a:rPr lang="en-US" sz="2800" dirty="0" smtClean="0"/>
              <a:t> In this system, a sequence of data signals is transformed into a longer sequence that contains enough redundancy to protect the data. </a:t>
            </a:r>
            <a:r>
              <a:rPr lang="en-US" sz="2800" dirty="0" smtClean="0">
                <a:solidFill>
                  <a:srgbClr val="FF0000"/>
                </a:solidFill>
              </a:rPr>
              <a:t>This type of error control is also classified as channel coding, because these methods are often used to correct errors that are caused by channel noise.</a:t>
            </a:r>
          </a:p>
          <a:p>
            <a:pPr algn="just"/>
            <a:endParaRPr lang="en-US" sz="2800" dirty="0" smtClean="0"/>
          </a:p>
          <a:p>
            <a:pPr algn="just">
              <a:buFont typeface="Wingdings" pitchFamily="2" charset="2"/>
              <a:buChar char="q"/>
            </a:pPr>
            <a:r>
              <a:rPr lang="en-US" sz="2800" dirty="0" smtClean="0"/>
              <a:t> </a:t>
            </a:r>
            <a:r>
              <a:rPr lang="en-US" sz="2800" dirty="0" smtClean="0">
                <a:solidFill>
                  <a:srgbClr val="0070C0"/>
                </a:solidFill>
              </a:rPr>
              <a:t>The goal of all FECC techniques is to detect and correct as many errors as possible without greatly increasing the data rate or the bandwidth.</a:t>
            </a:r>
            <a:endParaRPr lang="en-US" sz="2800" dirty="0">
              <a:solidFill>
                <a:srgbClr val="0070C0"/>
              </a:solidFill>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3346" y="1624263"/>
            <a:ext cx="10709709" cy="4031873"/>
          </a:xfrm>
          <a:prstGeom prst="rect">
            <a:avLst/>
          </a:prstGeom>
        </p:spPr>
        <p:txBody>
          <a:bodyPr wrap="square">
            <a:spAutoFit/>
          </a:bodyPr>
          <a:lstStyle/>
          <a:p>
            <a:pPr algn="just">
              <a:buFont typeface="Wingdings" pitchFamily="2" charset="2"/>
              <a:buChar char="q"/>
            </a:pPr>
            <a:r>
              <a:rPr lang="en-US" sz="3200" dirty="0" smtClean="0"/>
              <a:t> The choice of </a:t>
            </a:r>
            <a:r>
              <a:rPr lang="en-US" sz="3200" b="1" dirty="0" smtClean="0">
                <a:solidFill>
                  <a:srgbClr val="FF0000"/>
                </a:solidFill>
              </a:rPr>
              <a:t>ARQ</a:t>
            </a:r>
            <a:r>
              <a:rPr lang="en-US" sz="3200" dirty="0" smtClean="0"/>
              <a:t> or </a:t>
            </a:r>
            <a:r>
              <a:rPr lang="en-US" sz="3200" b="1" dirty="0" smtClean="0">
                <a:solidFill>
                  <a:srgbClr val="0070C0"/>
                </a:solidFill>
              </a:rPr>
              <a:t>FEC</a:t>
            </a:r>
            <a:r>
              <a:rPr lang="en-US" sz="3200" dirty="0" smtClean="0"/>
              <a:t> depends on the particular application.</a:t>
            </a:r>
          </a:p>
          <a:p>
            <a:pPr algn="just">
              <a:buFont typeface="Wingdings" pitchFamily="2" charset="2"/>
              <a:buChar char="q"/>
            </a:pPr>
            <a:endParaRPr lang="en-US" sz="3200" dirty="0" smtClean="0"/>
          </a:p>
          <a:p>
            <a:pPr algn="just">
              <a:buFont typeface="Wingdings" pitchFamily="2" charset="2"/>
              <a:buChar char="q"/>
            </a:pPr>
            <a:r>
              <a:rPr lang="en-US" sz="3200" dirty="0" smtClean="0"/>
              <a:t> </a:t>
            </a:r>
            <a:r>
              <a:rPr lang="en-US" sz="3200" b="1" dirty="0" smtClean="0">
                <a:solidFill>
                  <a:srgbClr val="FF0000"/>
                </a:solidFill>
              </a:rPr>
              <a:t>ARQ</a:t>
            </a:r>
            <a:r>
              <a:rPr lang="en-US" sz="3200" dirty="0" smtClean="0"/>
              <a:t> is often used where there is a </a:t>
            </a:r>
            <a:r>
              <a:rPr lang="en-US" sz="3200" b="1" dirty="0" smtClean="0"/>
              <a:t>full-duplex</a:t>
            </a:r>
            <a:r>
              <a:rPr lang="en-US" sz="3200" dirty="0" smtClean="0"/>
              <a:t> (2-way) channel because it is relatively inexpensive to implement.</a:t>
            </a:r>
          </a:p>
          <a:p>
            <a:pPr algn="just">
              <a:buFont typeface="Wingdings" pitchFamily="2" charset="2"/>
              <a:buChar char="q"/>
            </a:pPr>
            <a:endParaRPr lang="en-US" sz="3200" dirty="0" smtClean="0"/>
          </a:p>
          <a:p>
            <a:pPr algn="just">
              <a:buFont typeface="Wingdings" pitchFamily="2" charset="2"/>
              <a:buChar char="q"/>
            </a:pPr>
            <a:r>
              <a:rPr lang="en-US" sz="3200" dirty="0" smtClean="0"/>
              <a:t> </a:t>
            </a:r>
            <a:r>
              <a:rPr lang="en-US" sz="3200" b="1" dirty="0" smtClean="0">
                <a:solidFill>
                  <a:srgbClr val="0070C0"/>
                </a:solidFill>
              </a:rPr>
              <a:t>FEC</a:t>
            </a:r>
            <a:r>
              <a:rPr lang="en-US" sz="3200" dirty="0" smtClean="0"/>
              <a:t> is used where the channel is </a:t>
            </a:r>
            <a:r>
              <a:rPr lang="en-US" sz="3200" b="1" dirty="0" smtClean="0">
                <a:solidFill>
                  <a:srgbClr val="FF0000"/>
                </a:solidFill>
              </a:rPr>
              <a:t>not</a:t>
            </a:r>
            <a:r>
              <a:rPr lang="en-US" sz="3200" b="1" dirty="0" smtClean="0"/>
              <a:t> full-duplex </a:t>
            </a:r>
            <a:r>
              <a:rPr lang="en-US" sz="3200" dirty="0" smtClean="0"/>
              <a:t>or where </a:t>
            </a:r>
            <a:r>
              <a:rPr lang="en-US" sz="3200" b="1" dirty="0" smtClean="0"/>
              <a:t>ARQ</a:t>
            </a:r>
            <a:r>
              <a:rPr lang="en-US" sz="3200" dirty="0" smtClean="0"/>
              <a:t> is not desirable because </a:t>
            </a:r>
            <a:r>
              <a:rPr lang="en-US" sz="3200" b="1" dirty="0" smtClean="0">
                <a:solidFill>
                  <a:srgbClr val="7030A0"/>
                </a:solidFill>
              </a:rPr>
              <a:t>real time </a:t>
            </a:r>
            <a:r>
              <a:rPr lang="en-US" sz="3200" dirty="0" smtClean="0"/>
              <a:t>is required.</a:t>
            </a:r>
            <a:endParaRPr lang="en-US" sz="3200" dirty="0"/>
          </a:p>
        </p:txBody>
      </p:sp>
      <p:sp>
        <p:nvSpPr>
          <p:cNvPr id="5" name="Rectangle 4"/>
          <p:cNvSpPr/>
          <p:nvPr/>
        </p:nvSpPr>
        <p:spPr>
          <a:xfrm>
            <a:off x="2724752" y="526982"/>
            <a:ext cx="5876930" cy="769441"/>
          </a:xfrm>
          <a:prstGeom prst="rect">
            <a:avLst/>
          </a:prstGeom>
          <a:ln>
            <a:solidFill>
              <a:srgbClr val="C00000"/>
            </a:solidFill>
          </a:ln>
        </p:spPr>
        <p:txBody>
          <a:bodyPr wrap="none">
            <a:spAutoFit/>
          </a:bodyPr>
          <a:lstStyle/>
          <a:p>
            <a:r>
              <a:rPr lang="en-US" sz="4400" b="1" dirty="0" smtClean="0"/>
              <a:t>Application: ARQ </a:t>
            </a:r>
            <a:r>
              <a:rPr lang="en-US" sz="4400" b="1" dirty="0" err="1" smtClean="0"/>
              <a:t>vs</a:t>
            </a:r>
            <a:r>
              <a:rPr lang="en-US" sz="4400" b="1" dirty="0" smtClean="0"/>
              <a:t> FEC </a:t>
            </a:r>
            <a:endParaRPr lang="en-US" sz="4400" b="1"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51723" y="210952"/>
            <a:ext cx="5197642" cy="707886"/>
          </a:xfrm>
          <a:prstGeom prst="rect">
            <a:avLst/>
          </a:prstGeom>
          <a:ln>
            <a:solidFill>
              <a:srgbClr val="C00000"/>
            </a:solidFill>
          </a:ln>
        </p:spPr>
        <p:txBody>
          <a:bodyPr wrap="square">
            <a:spAutoFit/>
          </a:bodyPr>
          <a:lstStyle/>
          <a:p>
            <a:r>
              <a:rPr lang="en-US" sz="4000" b="1" dirty="0" smtClean="0"/>
              <a:t>Types of Channel Codes</a:t>
            </a:r>
            <a:endParaRPr lang="en-US" sz="4000" dirty="0"/>
          </a:p>
        </p:txBody>
      </p:sp>
      <p:sp>
        <p:nvSpPr>
          <p:cNvPr id="5" name="Rectangle 4"/>
          <p:cNvSpPr/>
          <p:nvPr/>
        </p:nvSpPr>
        <p:spPr>
          <a:xfrm>
            <a:off x="387416" y="1203960"/>
            <a:ext cx="8153400" cy="1200329"/>
          </a:xfrm>
          <a:prstGeom prst="rect">
            <a:avLst/>
          </a:prstGeom>
        </p:spPr>
        <p:txBody>
          <a:bodyPr wrap="square">
            <a:spAutoFit/>
          </a:bodyPr>
          <a:lstStyle/>
          <a:p>
            <a:pPr>
              <a:buFont typeface="Wingdings" pitchFamily="2" charset="2"/>
              <a:buChar char="q"/>
            </a:pPr>
            <a:r>
              <a:rPr lang="en-US" sz="2400" dirty="0" smtClean="0"/>
              <a:t> There are two main categories of channel codes:</a:t>
            </a:r>
          </a:p>
          <a:p>
            <a:pPr marL="457200" indent="-457200">
              <a:buAutoNum type="arabicParenBoth"/>
            </a:pPr>
            <a:r>
              <a:rPr lang="en-US" sz="2400" b="1" dirty="0" smtClean="0"/>
              <a:t>Block codes</a:t>
            </a:r>
          </a:p>
          <a:p>
            <a:pPr marL="457200" indent="-457200">
              <a:buAutoNum type="arabicParenBoth"/>
            </a:pPr>
            <a:r>
              <a:rPr lang="en-US" sz="2400" b="1" dirty="0" err="1" smtClean="0"/>
              <a:t>Convolutional</a:t>
            </a:r>
            <a:r>
              <a:rPr lang="en-US" sz="2400" b="1" dirty="0" smtClean="0"/>
              <a:t> codes. </a:t>
            </a:r>
            <a:endParaRPr lang="en-US" sz="2400" b="1" dirty="0"/>
          </a:p>
        </p:txBody>
      </p:sp>
      <p:sp>
        <p:nvSpPr>
          <p:cNvPr id="6" name="Rectangle 5"/>
          <p:cNvSpPr/>
          <p:nvPr/>
        </p:nvSpPr>
        <p:spPr>
          <a:xfrm>
            <a:off x="381000" y="2423160"/>
            <a:ext cx="11217442" cy="3785652"/>
          </a:xfrm>
          <a:prstGeom prst="rect">
            <a:avLst/>
          </a:prstGeom>
        </p:spPr>
        <p:txBody>
          <a:bodyPr wrap="square">
            <a:spAutoFit/>
          </a:bodyPr>
          <a:lstStyle/>
          <a:p>
            <a:pPr algn="just">
              <a:buFont typeface="Wingdings" pitchFamily="2" charset="2"/>
              <a:buChar char="q"/>
            </a:pPr>
            <a:r>
              <a:rPr lang="en-US" sz="2400" b="1" dirty="0" smtClean="0"/>
              <a:t> Block codes </a:t>
            </a:r>
            <a:r>
              <a:rPr lang="en-US" sz="2400" dirty="0" smtClean="0"/>
              <a:t>accept a block of </a:t>
            </a:r>
            <a:r>
              <a:rPr lang="en-US" sz="2400" b="1" dirty="0" smtClean="0">
                <a:solidFill>
                  <a:srgbClr val="FF0000"/>
                </a:solidFill>
              </a:rPr>
              <a:t>k</a:t>
            </a:r>
            <a:r>
              <a:rPr lang="en-US" sz="2400" dirty="0" smtClean="0"/>
              <a:t> information bits and produce a block of </a:t>
            </a:r>
            <a:r>
              <a:rPr lang="en-US" sz="2400" b="1" dirty="0" smtClean="0">
                <a:solidFill>
                  <a:srgbClr val="FF0000"/>
                </a:solidFill>
              </a:rPr>
              <a:t>n</a:t>
            </a:r>
            <a:r>
              <a:rPr lang="en-US" sz="2400" dirty="0" smtClean="0"/>
              <a:t> coded bits. By predetermined rules, </a:t>
            </a:r>
            <a:r>
              <a:rPr lang="en-US" sz="2400" b="1" dirty="0" smtClean="0">
                <a:solidFill>
                  <a:srgbClr val="FF0000"/>
                </a:solidFill>
              </a:rPr>
              <a:t>n-k</a:t>
            </a:r>
            <a:r>
              <a:rPr lang="en-US" sz="2400" dirty="0" smtClean="0"/>
              <a:t> redundant bits are added to the </a:t>
            </a:r>
            <a:r>
              <a:rPr lang="en-US" sz="2400" b="1" dirty="0" smtClean="0">
                <a:solidFill>
                  <a:srgbClr val="FF0000"/>
                </a:solidFill>
              </a:rPr>
              <a:t>k</a:t>
            </a:r>
            <a:r>
              <a:rPr lang="en-US" sz="2400" dirty="0" smtClean="0"/>
              <a:t> information bits to form the </a:t>
            </a:r>
            <a:r>
              <a:rPr lang="en-US" sz="2400" b="1" dirty="0" smtClean="0">
                <a:solidFill>
                  <a:srgbClr val="FF0000"/>
                </a:solidFill>
              </a:rPr>
              <a:t>n</a:t>
            </a:r>
            <a:r>
              <a:rPr lang="en-US" sz="2400" dirty="0" smtClean="0"/>
              <a:t> coded bits. Commonly, these codes are referred to as </a:t>
            </a:r>
            <a:r>
              <a:rPr lang="en-US" sz="2400" b="1" dirty="0" smtClean="0">
                <a:solidFill>
                  <a:srgbClr val="FF0000"/>
                </a:solidFill>
              </a:rPr>
              <a:t>(</a:t>
            </a:r>
            <a:r>
              <a:rPr lang="en-US" sz="2400" b="1" dirty="0" err="1" smtClean="0">
                <a:solidFill>
                  <a:srgbClr val="FF0000"/>
                </a:solidFill>
              </a:rPr>
              <a:t>n,k</a:t>
            </a:r>
            <a:r>
              <a:rPr lang="en-US" sz="2400" b="1" dirty="0" smtClean="0">
                <a:solidFill>
                  <a:srgbClr val="FF0000"/>
                </a:solidFill>
              </a:rPr>
              <a:t>) </a:t>
            </a:r>
            <a:r>
              <a:rPr lang="en-US" sz="2400" dirty="0" smtClean="0"/>
              <a:t>block codes. </a:t>
            </a:r>
            <a:r>
              <a:rPr lang="en-US" sz="2400" b="1" dirty="0" smtClean="0">
                <a:solidFill>
                  <a:srgbClr val="FF0000"/>
                </a:solidFill>
              </a:rPr>
              <a:t>k/n</a:t>
            </a:r>
            <a:r>
              <a:rPr lang="en-US" sz="2400" dirty="0" smtClean="0"/>
              <a:t> is known as code rate or code efficiency. </a:t>
            </a:r>
          </a:p>
          <a:p>
            <a:pPr algn="just"/>
            <a:r>
              <a:rPr lang="en-US" sz="2400" dirty="0" smtClean="0">
                <a:solidFill>
                  <a:srgbClr val="FF0000"/>
                </a:solidFill>
              </a:rPr>
              <a:t>Example: </a:t>
            </a:r>
            <a:r>
              <a:rPr lang="en-US" sz="2400" b="1" dirty="0" smtClean="0">
                <a:solidFill>
                  <a:srgbClr val="0070C0"/>
                </a:solidFill>
              </a:rPr>
              <a:t>Hamming Codes </a:t>
            </a:r>
            <a:r>
              <a:rPr lang="en-US" sz="2400" dirty="0" smtClean="0"/>
              <a:t>and </a:t>
            </a:r>
            <a:r>
              <a:rPr lang="en-US" sz="2400" b="1" dirty="0" smtClean="0">
                <a:solidFill>
                  <a:srgbClr val="0070C0"/>
                </a:solidFill>
              </a:rPr>
              <a:t>Cyclic Codes</a:t>
            </a:r>
          </a:p>
          <a:p>
            <a:pPr algn="just"/>
            <a:endParaRPr lang="en-US" sz="2400" b="1" dirty="0" smtClean="0"/>
          </a:p>
          <a:p>
            <a:pPr algn="just">
              <a:buFont typeface="Wingdings" pitchFamily="2" charset="2"/>
              <a:buChar char="q"/>
            </a:pPr>
            <a:r>
              <a:rPr lang="en-US" sz="2400" dirty="0" smtClean="0"/>
              <a:t> </a:t>
            </a:r>
            <a:r>
              <a:rPr lang="en-US" sz="2400" b="1" dirty="0" err="1" smtClean="0"/>
              <a:t>Convolutional</a:t>
            </a:r>
            <a:r>
              <a:rPr lang="en-US" sz="2400" b="1" dirty="0" smtClean="0"/>
              <a:t> codes </a:t>
            </a:r>
            <a:r>
              <a:rPr lang="en-US" sz="2400" dirty="0" smtClean="0"/>
              <a:t>convert the entire data stream into one single codeword. The encoded bits </a:t>
            </a:r>
            <a:r>
              <a:rPr lang="en-US" sz="2400" b="1" dirty="0" smtClean="0">
                <a:solidFill>
                  <a:srgbClr val="FF0000"/>
                </a:solidFill>
              </a:rPr>
              <a:t>n</a:t>
            </a:r>
            <a:r>
              <a:rPr lang="en-US" sz="2400" dirty="0" smtClean="0"/>
              <a:t> depend not only on the current </a:t>
            </a:r>
            <a:r>
              <a:rPr lang="en-US" sz="2400" b="1" dirty="0" smtClean="0">
                <a:solidFill>
                  <a:srgbClr val="FF0000"/>
                </a:solidFill>
              </a:rPr>
              <a:t>k</a:t>
            </a:r>
            <a:r>
              <a:rPr lang="en-US" sz="2400" dirty="0" smtClean="0"/>
              <a:t> information bits but also on the previous information bits.</a:t>
            </a:r>
          </a:p>
          <a:p>
            <a:pPr algn="just"/>
            <a:r>
              <a:rPr lang="en-US" sz="2400" dirty="0" smtClean="0">
                <a:solidFill>
                  <a:srgbClr val="FF0000"/>
                </a:solidFill>
              </a:rPr>
              <a:t>Example: </a:t>
            </a:r>
            <a:r>
              <a:rPr lang="en-US" sz="2400" b="1" dirty="0" smtClean="0">
                <a:solidFill>
                  <a:srgbClr val="0070C0"/>
                </a:solidFill>
              </a:rPr>
              <a:t>Turbo codes</a:t>
            </a:r>
            <a:endParaRPr lang="en-US" sz="2400" b="1" dirty="0">
              <a:solidFill>
                <a:srgbClr val="0070C0"/>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3135" y="1077562"/>
            <a:ext cx="11357811" cy="1862048"/>
          </a:xfrm>
          <a:prstGeom prst="rect">
            <a:avLst/>
          </a:prstGeom>
          <a:ln>
            <a:solidFill>
              <a:srgbClr val="0070C0"/>
            </a:solidFill>
          </a:ln>
        </p:spPr>
        <p:txBody>
          <a:bodyPr wrap="square">
            <a:spAutoFit/>
          </a:bodyPr>
          <a:lstStyle/>
          <a:p>
            <a:pPr algn="just">
              <a:buFont typeface="Wingdings" pitchFamily="2" charset="2"/>
              <a:buChar char="q"/>
            </a:pPr>
            <a:r>
              <a:rPr lang="en-US" sz="2300" dirty="0" smtClean="0"/>
              <a:t> The choice of a channel coding scheme for a particular application is a trade-off between various factors:</a:t>
            </a:r>
          </a:p>
          <a:p>
            <a:pPr marL="514350" indent="-514350" algn="just">
              <a:buAutoNum type="romanLcParenBoth"/>
            </a:pPr>
            <a:r>
              <a:rPr lang="en-US" sz="2300" b="1" dirty="0" smtClean="0"/>
              <a:t>Code rate </a:t>
            </a:r>
            <a:r>
              <a:rPr lang="en-US" sz="2000" dirty="0" smtClean="0"/>
              <a:t>(the ratio between the number of information symbols and the number of code symbols) </a:t>
            </a:r>
          </a:p>
          <a:p>
            <a:pPr marL="514350" indent="-514350" algn="just">
              <a:buAutoNum type="romanLcParenBoth"/>
            </a:pPr>
            <a:r>
              <a:rPr lang="en-US" sz="2300" b="1" dirty="0" smtClean="0"/>
              <a:t>Reliability</a:t>
            </a:r>
            <a:r>
              <a:rPr lang="en-US" sz="2300" i="1" dirty="0" smtClean="0"/>
              <a:t> </a:t>
            </a:r>
            <a:r>
              <a:rPr lang="en-US" sz="2300" dirty="0" smtClean="0"/>
              <a:t>(the bit or message error probability)</a:t>
            </a:r>
          </a:p>
          <a:p>
            <a:pPr marL="514350" indent="-514350" algn="just">
              <a:buAutoNum type="romanLcParenBoth"/>
            </a:pPr>
            <a:r>
              <a:rPr lang="en-US" sz="2300" b="1" dirty="0" smtClean="0"/>
              <a:t>Complexity</a:t>
            </a:r>
            <a:r>
              <a:rPr lang="en-US" sz="2300" i="1" dirty="0" smtClean="0"/>
              <a:t> </a:t>
            </a:r>
            <a:r>
              <a:rPr lang="en-US" sz="2000" dirty="0" smtClean="0"/>
              <a:t>(the number of calculations required to perform the encoding and decoding operations). </a:t>
            </a:r>
            <a:endParaRPr lang="en-US" sz="2000" dirty="0"/>
          </a:p>
        </p:txBody>
      </p:sp>
      <p:sp>
        <p:nvSpPr>
          <p:cNvPr id="5" name="Rectangle 4"/>
          <p:cNvSpPr/>
          <p:nvPr/>
        </p:nvSpPr>
        <p:spPr>
          <a:xfrm>
            <a:off x="442763" y="3098871"/>
            <a:ext cx="11348183" cy="2569934"/>
          </a:xfrm>
          <a:prstGeom prst="rect">
            <a:avLst/>
          </a:prstGeom>
          <a:ln>
            <a:solidFill>
              <a:srgbClr val="FF0000"/>
            </a:solidFill>
          </a:ln>
        </p:spPr>
        <p:txBody>
          <a:bodyPr wrap="square">
            <a:spAutoFit/>
          </a:bodyPr>
          <a:lstStyle/>
          <a:p>
            <a:pPr algn="just">
              <a:buFont typeface="Wingdings" pitchFamily="2" charset="2"/>
              <a:buChar char="q"/>
            </a:pPr>
            <a:r>
              <a:rPr lang="en-US" sz="2300" b="1" dirty="0" smtClean="0"/>
              <a:t> Shannon </a:t>
            </a:r>
            <a:r>
              <a:rPr lang="en-US" sz="2300" dirty="0" smtClean="0"/>
              <a:t>showed in his landmark paper (1948) that virtually error-free communication is possible at any rate below the channel capacity. However, his result did not include explicit constructions and allowed for infinite bandwidth and complexity.</a:t>
            </a:r>
          </a:p>
          <a:p>
            <a:pPr algn="just">
              <a:buFont typeface="Wingdings" pitchFamily="2" charset="2"/>
              <a:buChar char="q"/>
            </a:pPr>
            <a:r>
              <a:rPr lang="en-US" sz="2300" dirty="0" smtClean="0"/>
              <a:t> Hence, </a:t>
            </a:r>
            <a:r>
              <a:rPr lang="en-US" sz="2300" b="1" dirty="0" smtClean="0"/>
              <a:t>ever since 1948</a:t>
            </a:r>
            <a:r>
              <a:rPr lang="en-US" sz="2300" dirty="0" smtClean="0"/>
              <a:t>, scientists and engineers have been working to further develop coding theory and to find practically implementable coding schemes.</a:t>
            </a:r>
          </a:p>
          <a:p>
            <a:pPr algn="just">
              <a:buFont typeface="Wingdings" pitchFamily="2" charset="2"/>
              <a:buChar char="q"/>
            </a:pPr>
            <a:r>
              <a:rPr lang="en-US" sz="2300" dirty="0" smtClean="0"/>
              <a:t> The introduction of </a:t>
            </a:r>
            <a:r>
              <a:rPr lang="en-US" sz="2300" b="1" dirty="0" smtClean="0"/>
              <a:t>turbo codes </a:t>
            </a:r>
            <a:r>
              <a:rPr lang="en-US" sz="2300" dirty="0" smtClean="0"/>
              <a:t>in 1993 caused a true revolution in error control coding. These codes allow transmission rates that closely approach channel capacity. </a:t>
            </a:r>
            <a:endParaRPr lang="en-US" sz="2300" dirty="0"/>
          </a:p>
        </p:txBody>
      </p:sp>
      <p:sp>
        <p:nvSpPr>
          <p:cNvPr id="6" name="Rectangle 5"/>
          <p:cNvSpPr/>
          <p:nvPr/>
        </p:nvSpPr>
        <p:spPr>
          <a:xfrm>
            <a:off x="3465098" y="259077"/>
            <a:ext cx="5573026" cy="707886"/>
          </a:xfrm>
          <a:prstGeom prst="rect">
            <a:avLst/>
          </a:prstGeom>
          <a:ln>
            <a:solidFill>
              <a:srgbClr val="C00000"/>
            </a:solidFill>
          </a:ln>
        </p:spPr>
        <p:txBody>
          <a:bodyPr wrap="square">
            <a:spAutoFit/>
          </a:bodyPr>
          <a:lstStyle/>
          <a:p>
            <a:r>
              <a:rPr lang="en-US" sz="4000" b="1" dirty="0" smtClean="0"/>
              <a:t>Choice of Channel Codes</a:t>
            </a:r>
            <a:endParaRPr lang="en-US" sz="4000" dirty="0"/>
          </a:p>
        </p:txBody>
      </p:sp>
      <p:sp>
        <p:nvSpPr>
          <p:cNvPr id="7" name="Rectangle 6"/>
          <p:cNvSpPr/>
          <p:nvPr/>
        </p:nvSpPr>
        <p:spPr>
          <a:xfrm>
            <a:off x="1232034" y="5953921"/>
            <a:ext cx="9490510" cy="646331"/>
          </a:xfrm>
          <a:prstGeom prst="rect">
            <a:avLst/>
          </a:prstGeom>
        </p:spPr>
        <p:txBody>
          <a:bodyPr wrap="square">
            <a:spAutoFit/>
          </a:bodyPr>
          <a:lstStyle/>
          <a:p>
            <a:r>
              <a:rPr lang="en-US" b="1" dirty="0" smtClean="0">
                <a:solidFill>
                  <a:srgbClr val="FF0000"/>
                </a:solidFill>
              </a:rPr>
              <a:t>[Ref. ]  A book chapter on channel coding, </a:t>
            </a:r>
          </a:p>
          <a:p>
            <a:r>
              <a:rPr lang="en-US" dirty="0" smtClean="0"/>
              <a:t>can be downloaded from </a:t>
            </a:r>
            <a:r>
              <a:rPr lang="en-US" b="1" i="1" dirty="0" smtClean="0">
                <a:solidFill>
                  <a:srgbClr val="0070C0"/>
                </a:solidFill>
              </a:rPr>
              <a:t>https://www.researchgate.net/publication/353917144_Channel_coding</a:t>
            </a:r>
            <a:endParaRPr lang="en-US" i="1" dirty="0">
              <a:solidFill>
                <a:srgbClr val="0070C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63929" y="3495393"/>
            <a:ext cx="7924800" cy="2600325"/>
          </a:xfrm>
          <a:prstGeom prst="rect">
            <a:avLst/>
          </a:prstGeom>
        </p:spPr>
      </p:pic>
      <p:pic>
        <p:nvPicPr>
          <p:cNvPr id="10" name="Picture 9"/>
          <p:cNvPicPr>
            <a:picLocks noChangeAspect="1"/>
          </p:cNvPicPr>
          <p:nvPr/>
        </p:nvPicPr>
        <p:blipFill>
          <a:blip r:embed="rId3"/>
          <a:stretch>
            <a:fillRect/>
          </a:stretch>
        </p:blipFill>
        <p:spPr>
          <a:xfrm>
            <a:off x="723487" y="1311124"/>
            <a:ext cx="1971675" cy="1600200"/>
          </a:xfrm>
          <a:prstGeom prst="rect">
            <a:avLst/>
          </a:prstGeom>
        </p:spPr>
      </p:pic>
      <p:pic>
        <p:nvPicPr>
          <p:cNvPr id="11" name="Picture 10"/>
          <p:cNvPicPr>
            <a:picLocks noChangeAspect="1"/>
          </p:cNvPicPr>
          <p:nvPr/>
        </p:nvPicPr>
        <p:blipFill>
          <a:blip r:embed="rId4"/>
          <a:stretch>
            <a:fillRect/>
          </a:stretch>
        </p:blipFill>
        <p:spPr>
          <a:xfrm>
            <a:off x="7280718" y="969495"/>
            <a:ext cx="4467225" cy="2638425"/>
          </a:xfrm>
          <a:prstGeom prst="rect">
            <a:avLst/>
          </a:prstGeom>
        </p:spPr>
      </p:pic>
      <p:pic>
        <p:nvPicPr>
          <p:cNvPr id="12" name="Picture 11"/>
          <p:cNvPicPr>
            <a:picLocks noChangeAspect="1"/>
          </p:cNvPicPr>
          <p:nvPr/>
        </p:nvPicPr>
        <p:blipFill>
          <a:blip r:embed="rId5"/>
          <a:stretch>
            <a:fillRect/>
          </a:stretch>
        </p:blipFill>
        <p:spPr>
          <a:xfrm>
            <a:off x="272125" y="6157323"/>
            <a:ext cx="4639541" cy="435641"/>
          </a:xfrm>
          <a:prstGeom prst="rect">
            <a:avLst/>
          </a:prstGeom>
        </p:spPr>
      </p:pic>
      <p:sp>
        <p:nvSpPr>
          <p:cNvPr id="13" name="TextBox 12"/>
          <p:cNvSpPr txBox="1"/>
          <p:nvPr/>
        </p:nvSpPr>
        <p:spPr>
          <a:xfrm>
            <a:off x="4872797" y="6216275"/>
            <a:ext cx="2495170" cy="369332"/>
          </a:xfrm>
          <a:prstGeom prst="rect">
            <a:avLst/>
          </a:prstGeom>
          <a:noFill/>
        </p:spPr>
        <p:txBody>
          <a:bodyPr wrap="none" rtlCol="0">
            <a:spAutoFit/>
          </a:bodyPr>
          <a:lstStyle/>
          <a:p>
            <a:r>
              <a:rPr lang="en-US" dirty="0" smtClean="0">
                <a:solidFill>
                  <a:srgbClr val="0070C0"/>
                </a:solidFill>
              </a:rPr>
              <a:t>Ref. B.P. Lathi,3/e, p.330</a:t>
            </a:r>
            <a:endParaRPr lang="en-US" dirty="0">
              <a:solidFill>
                <a:srgbClr val="0070C0"/>
              </a:solidFill>
            </a:endParaRPr>
          </a:p>
        </p:txBody>
      </p:sp>
      <p:sp>
        <p:nvSpPr>
          <p:cNvPr id="7" name="TextBox 6"/>
          <p:cNvSpPr txBox="1"/>
          <p:nvPr/>
        </p:nvSpPr>
        <p:spPr>
          <a:xfrm>
            <a:off x="3270401" y="1591537"/>
            <a:ext cx="5407249" cy="461665"/>
          </a:xfrm>
          <a:prstGeom prst="rect">
            <a:avLst/>
          </a:prstGeom>
          <a:noFill/>
        </p:spPr>
        <p:txBody>
          <a:bodyPr wrap="none" rtlCol="0">
            <a:spAutoFit/>
          </a:bodyPr>
          <a:lstStyle/>
          <a:p>
            <a:r>
              <a:rPr lang="en-US" sz="2400" b="1" i="1" dirty="0" smtClean="0">
                <a:solidFill>
                  <a:srgbClr val="FF0000"/>
                </a:solidFill>
                <a:latin typeface="Arial Narrow" pitchFamily="34" charset="0"/>
              </a:rPr>
              <a:t>Assume zero ISI (inter-symbol interference)</a:t>
            </a:r>
            <a:endParaRPr lang="en-US" sz="2400" b="1" i="1" dirty="0">
              <a:solidFill>
                <a:srgbClr val="FF0000"/>
              </a:solidFill>
              <a:latin typeface="Arial Narrow" pitchFamily="34" charset="0"/>
            </a:endParaRPr>
          </a:p>
        </p:txBody>
      </p:sp>
      <p:sp>
        <p:nvSpPr>
          <p:cNvPr id="2" name="TextBox 1"/>
          <p:cNvSpPr txBox="1"/>
          <p:nvPr/>
        </p:nvSpPr>
        <p:spPr>
          <a:xfrm>
            <a:off x="2493738" y="227962"/>
            <a:ext cx="6500113" cy="769441"/>
          </a:xfrm>
          <a:prstGeom prst="rect">
            <a:avLst/>
          </a:prstGeom>
          <a:noFill/>
          <a:ln>
            <a:solidFill>
              <a:srgbClr val="C00000"/>
            </a:solidFill>
          </a:ln>
        </p:spPr>
        <p:txBody>
          <a:bodyPr wrap="none" rtlCol="0">
            <a:spAutoFit/>
          </a:bodyPr>
          <a:lstStyle/>
          <a:p>
            <a:r>
              <a:rPr lang="en-US" sz="4400" b="1" dirty="0" smtClean="0"/>
              <a:t>Detection-Error Probability</a:t>
            </a:r>
            <a:endParaRPr lang="en-US" sz="4400" b="1" dirty="0"/>
          </a:p>
        </p:txBody>
      </p:sp>
      <p:sp>
        <p:nvSpPr>
          <p:cNvPr id="15" name="TextBox 14"/>
          <p:cNvSpPr txBox="1"/>
          <p:nvPr/>
        </p:nvSpPr>
        <p:spPr>
          <a:xfrm>
            <a:off x="635277" y="972632"/>
            <a:ext cx="8826368" cy="400110"/>
          </a:xfrm>
          <a:prstGeom prst="rect">
            <a:avLst/>
          </a:prstGeom>
          <a:noFill/>
        </p:spPr>
        <p:txBody>
          <a:bodyPr wrap="square" rtlCol="0">
            <a:spAutoFit/>
          </a:bodyPr>
          <a:lstStyle/>
          <a:p>
            <a:r>
              <a:rPr lang="en-US" sz="2000" b="1" dirty="0" smtClean="0"/>
              <a:t>The signal received at the detector = </a:t>
            </a:r>
            <a:r>
              <a:rPr lang="en-US" sz="2000" dirty="0" smtClean="0">
                <a:solidFill>
                  <a:srgbClr val="0070C0"/>
                </a:solidFill>
              </a:rPr>
              <a:t>desired pulse train + a random channel noise</a:t>
            </a:r>
            <a:endParaRPr lang="en-US" sz="2000" dirty="0">
              <a:solidFill>
                <a:srgbClr val="0070C0"/>
              </a:solidFill>
            </a:endParaRPr>
          </a:p>
        </p:txBody>
      </p:sp>
      <p:sp>
        <p:nvSpPr>
          <p:cNvPr id="16" name="TextBox 15"/>
          <p:cNvSpPr txBox="1"/>
          <p:nvPr/>
        </p:nvSpPr>
        <p:spPr>
          <a:xfrm>
            <a:off x="244498" y="2734056"/>
            <a:ext cx="7341049" cy="461665"/>
          </a:xfrm>
          <a:prstGeom prst="rect">
            <a:avLst/>
          </a:prstGeom>
          <a:noFill/>
        </p:spPr>
        <p:txBody>
          <a:bodyPr wrap="none" rtlCol="0">
            <a:spAutoFit/>
          </a:bodyPr>
          <a:lstStyle/>
          <a:p>
            <a:r>
              <a:rPr lang="en-US" sz="2400" dirty="0" smtClean="0">
                <a:solidFill>
                  <a:srgbClr val="7030A0"/>
                </a:solidFill>
              </a:rPr>
              <a:t>Let’s consider  a polar transmission with a basic pulse </a:t>
            </a:r>
            <a:r>
              <a:rPr lang="en-US" sz="2400" i="1" dirty="0" smtClean="0">
                <a:solidFill>
                  <a:srgbClr val="7030A0"/>
                </a:solidFill>
              </a:rPr>
              <a:t>p(t)</a:t>
            </a:r>
            <a:endParaRPr lang="en-US" sz="2400" i="1" dirty="0">
              <a:solidFill>
                <a:srgbClr val="7030A0"/>
              </a:solidFill>
            </a:endParaRPr>
          </a:p>
        </p:txBody>
      </p:sp>
      <p:cxnSp>
        <p:nvCxnSpPr>
          <p:cNvPr id="19" name="Straight Arrow Connector 18"/>
          <p:cNvCxnSpPr>
            <a:stCxn id="20" idx="1"/>
          </p:cNvCxnSpPr>
          <p:nvPr/>
        </p:nvCxnSpPr>
        <p:spPr>
          <a:xfrm rot="16200000" flipV="1">
            <a:off x="4111674" y="-88313"/>
            <a:ext cx="702891" cy="503763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898909" y="2698923"/>
            <a:ext cx="566928" cy="5669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8791888" y="3728955"/>
            <a:ext cx="2087431" cy="830997"/>
          </a:xfrm>
          <a:prstGeom prst="rect">
            <a:avLst/>
          </a:prstGeom>
          <a:noFill/>
          <a:ln>
            <a:solidFill>
              <a:srgbClr val="FF0000"/>
            </a:solidFill>
          </a:ln>
        </p:spPr>
        <p:txBody>
          <a:bodyPr wrap="none" rtlCol="0">
            <a:spAutoFit/>
          </a:bodyPr>
          <a:lstStyle/>
          <a:p>
            <a:r>
              <a:rPr lang="en-US" sz="2400" b="1" dirty="0" smtClean="0"/>
              <a:t>Without noise:</a:t>
            </a:r>
          </a:p>
          <a:p>
            <a:r>
              <a:rPr lang="en-US" sz="2400" dirty="0" smtClean="0">
                <a:solidFill>
                  <a:srgbClr val="FF0000"/>
                </a:solidFill>
              </a:rPr>
              <a:t>1=</a:t>
            </a:r>
            <a:r>
              <a:rPr lang="en-US" sz="2400" i="1" dirty="0" err="1" smtClean="0">
                <a:solidFill>
                  <a:srgbClr val="FF0000"/>
                </a:solidFill>
              </a:rPr>
              <a:t>A</a:t>
            </a:r>
            <a:r>
              <a:rPr lang="en-US" sz="2400" i="1" baseline="-25000" dirty="0" err="1" smtClean="0">
                <a:solidFill>
                  <a:srgbClr val="FF0000"/>
                </a:solidFill>
              </a:rPr>
              <a:t>p</a:t>
            </a:r>
            <a:r>
              <a:rPr lang="en-US" sz="2400" i="1" baseline="-25000" dirty="0" smtClean="0">
                <a:solidFill>
                  <a:srgbClr val="FF0000"/>
                </a:solidFill>
              </a:rPr>
              <a:t>             </a:t>
            </a:r>
            <a:r>
              <a:rPr lang="en-US" sz="2400" dirty="0" smtClean="0">
                <a:solidFill>
                  <a:srgbClr val="FF0000"/>
                </a:solidFill>
              </a:rPr>
              <a:t>0=-</a:t>
            </a:r>
            <a:r>
              <a:rPr lang="en-US" sz="2400" i="1" dirty="0" err="1" smtClean="0">
                <a:solidFill>
                  <a:srgbClr val="FF0000"/>
                </a:solidFill>
              </a:rPr>
              <a:t>A</a:t>
            </a:r>
            <a:r>
              <a:rPr lang="en-US" sz="2400" i="1" baseline="-25000" dirty="0" err="1" smtClean="0">
                <a:solidFill>
                  <a:srgbClr val="FF0000"/>
                </a:solidFill>
              </a:rPr>
              <a:t>p</a:t>
            </a:r>
            <a:endParaRPr lang="en-US" sz="2400" i="1" baseline="-25000" dirty="0" smtClean="0">
              <a:solidFill>
                <a:srgbClr val="FF0000"/>
              </a:solidFill>
            </a:endParaRPr>
          </a:p>
        </p:txBody>
      </p:sp>
      <p:sp>
        <p:nvSpPr>
          <p:cNvPr id="25" name="TextBox 24"/>
          <p:cNvSpPr txBox="1"/>
          <p:nvPr/>
        </p:nvSpPr>
        <p:spPr>
          <a:xfrm>
            <a:off x="8166249" y="4635577"/>
            <a:ext cx="3850572" cy="1938992"/>
          </a:xfrm>
          <a:prstGeom prst="rect">
            <a:avLst/>
          </a:prstGeom>
          <a:noFill/>
          <a:ln>
            <a:solidFill>
              <a:srgbClr val="FF0000"/>
            </a:solidFill>
          </a:ln>
        </p:spPr>
        <p:txBody>
          <a:bodyPr wrap="square" rtlCol="0">
            <a:spAutoFit/>
          </a:bodyPr>
          <a:lstStyle/>
          <a:p>
            <a:r>
              <a:rPr lang="en-US" sz="2400" b="1" dirty="0" smtClean="0"/>
              <a:t>With noise the samples would be:</a:t>
            </a:r>
          </a:p>
          <a:p>
            <a:r>
              <a:rPr lang="en-US" sz="2400" i="1" dirty="0" smtClean="0">
                <a:solidFill>
                  <a:srgbClr val="FF0000"/>
                </a:solidFill>
              </a:rPr>
              <a:t>1=</a:t>
            </a:r>
            <a:r>
              <a:rPr lang="en-US" sz="2400" i="1" dirty="0" err="1" smtClean="0">
                <a:solidFill>
                  <a:srgbClr val="FF0000"/>
                </a:solidFill>
              </a:rPr>
              <a:t>A</a:t>
            </a:r>
            <a:r>
              <a:rPr lang="en-US" sz="2400" i="1" baseline="-25000" dirty="0" err="1" smtClean="0">
                <a:solidFill>
                  <a:srgbClr val="FF0000"/>
                </a:solidFill>
              </a:rPr>
              <a:t>p</a:t>
            </a:r>
            <a:r>
              <a:rPr lang="en-US" sz="2400" i="1" dirty="0" err="1" smtClean="0">
                <a:solidFill>
                  <a:srgbClr val="FF0000"/>
                </a:solidFill>
              </a:rPr>
              <a:t>+n</a:t>
            </a:r>
            <a:r>
              <a:rPr lang="en-US" sz="2400" i="1" dirty="0" smtClean="0">
                <a:solidFill>
                  <a:srgbClr val="FF0000"/>
                </a:solidFill>
              </a:rPr>
              <a:t> , error occurs if </a:t>
            </a:r>
            <a:r>
              <a:rPr lang="en-US" sz="2400" i="1" dirty="0">
                <a:solidFill>
                  <a:srgbClr val="FF0000"/>
                </a:solidFill>
              </a:rPr>
              <a:t>n&lt;-</a:t>
            </a:r>
            <a:r>
              <a:rPr lang="en-US" sz="2400" i="1" dirty="0" err="1">
                <a:solidFill>
                  <a:srgbClr val="FF0000"/>
                </a:solidFill>
              </a:rPr>
              <a:t>A</a:t>
            </a:r>
            <a:r>
              <a:rPr lang="en-US" sz="2400" i="1" baseline="-25000" dirty="0" err="1">
                <a:solidFill>
                  <a:srgbClr val="FF0000"/>
                </a:solidFill>
              </a:rPr>
              <a:t>p</a:t>
            </a:r>
            <a:endParaRPr lang="en-US" sz="2400" i="1" dirty="0">
              <a:solidFill>
                <a:srgbClr val="FF0000"/>
              </a:solidFill>
            </a:endParaRPr>
          </a:p>
          <a:p>
            <a:r>
              <a:rPr lang="en-US" sz="2400" i="1" dirty="0" smtClean="0">
                <a:solidFill>
                  <a:srgbClr val="FF0000"/>
                </a:solidFill>
              </a:rPr>
              <a:t>0= -</a:t>
            </a:r>
            <a:r>
              <a:rPr lang="en-US" sz="2400" i="1" dirty="0" err="1" smtClean="0">
                <a:solidFill>
                  <a:srgbClr val="FF0000"/>
                </a:solidFill>
              </a:rPr>
              <a:t>A</a:t>
            </a:r>
            <a:r>
              <a:rPr lang="en-US" sz="2400" i="1" baseline="-25000" dirty="0" err="1" smtClean="0">
                <a:solidFill>
                  <a:srgbClr val="FF0000"/>
                </a:solidFill>
              </a:rPr>
              <a:t>p</a:t>
            </a:r>
            <a:r>
              <a:rPr lang="en-US" sz="2400" i="1" dirty="0" err="1" smtClean="0">
                <a:solidFill>
                  <a:srgbClr val="FF0000"/>
                </a:solidFill>
              </a:rPr>
              <a:t>+n</a:t>
            </a:r>
            <a:r>
              <a:rPr lang="en-US" sz="2400" i="1" dirty="0" smtClean="0">
                <a:solidFill>
                  <a:srgbClr val="FF0000"/>
                </a:solidFill>
              </a:rPr>
              <a:t>, error occurs if </a:t>
            </a:r>
            <a:r>
              <a:rPr lang="en-US" sz="2400" i="1" dirty="0">
                <a:solidFill>
                  <a:srgbClr val="FF0000"/>
                </a:solidFill>
              </a:rPr>
              <a:t>n&gt;</a:t>
            </a:r>
            <a:r>
              <a:rPr lang="en-US" sz="2400" i="1" dirty="0" err="1">
                <a:solidFill>
                  <a:srgbClr val="FF0000"/>
                </a:solidFill>
              </a:rPr>
              <a:t>A</a:t>
            </a:r>
            <a:r>
              <a:rPr lang="en-US" sz="2400" i="1" baseline="-25000" dirty="0" err="1">
                <a:solidFill>
                  <a:srgbClr val="FF0000"/>
                </a:solidFill>
              </a:rPr>
              <a:t>p</a:t>
            </a:r>
            <a:endParaRPr lang="en-US" sz="2400" i="1" dirty="0">
              <a:solidFill>
                <a:srgbClr val="FF0000"/>
              </a:solidFill>
            </a:endParaRPr>
          </a:p>
          <a:p>
            <a:r>
              <a:rPr lang="en-US" sz="2400" i="1" dirty="0" smtClean="0"/>
              <a:t>n=random noise amplitude</a:t>
            </a:r>
          </a:p>
        </p:txBody>
      </p:sp>
      <p:sp>
        <p:nvSpPr>
          <p:cNvPr id="26" name="TextBox 25"/>
          <p:cNvSpPr txBox="1"/>
          <p:nvPr/>
        </p:nvSpPr>
        <p:spPr>
          <a:xfrm>
            <a:off x="859811" y="3118377"/>
            <a:ext cx="947009" cy="646331"/>
          </a:xfrm>
          <a:prstGeom prst="rect">
            <a:avLst/>
          </a:prstGeom>
          <a:noFill/>
        </p:spPr>
        <p:txBody>
          <a:bodyPr wrap="square" rtlCol="0">
            <a:spAutoFit/>
          </a:bodyPr>
          <a:lstStyle/>
          <a:p>
            <a:r>
              <a:rPr lang="en-US" sz="3600" dirty="0" smtClean="0">
                <a:solidFill>
                  <a:srgbClr val="00B0F0"/>
                </a:solidFill>
              </a:rPr>
              <a:t>0|</a:t>
            </a:r>
            <a:r>
              <a:rPr lang="en-US" sz="3600" dirty="0" smtClean="0">
                <a:solidFill>
                  <a:srgbClr val="C00000"/>
                </a:solidFill>
              </a:rPr>
              <a:t>0</a:t>
            </a:r>
            <a:endParaRPr lang="en-US" sz="3600" dirty="0">
              <a:solidFill>
                <a:srgbClr val="C00000"/>
              </a:solidFill>
            </a:endParaRPr>
          </a:p>
        </p:txBody>
      </p:sp>
      <p:sp>
        <p:nvSpPr>
          <p:cNvPr id="30" name="TextBox 29"/>
          <p:cNvSpPr txBox="1"/>
          <p:nvPr/>
        </p:nvSpPr>
        <p:spPr>
          <a:xfrm>
            <a:off x="6330141" y="3121153"/>
            <a:ext cx="1037826" cy="646331"/>
          </a:xfrm>
          <a:prstGeom prst="rect">
            <a:avLst/>
          </a:prstGeom>
          <a:noFill/>
        </p:spPr>
        <p:txBody>
          <a:bodyPr wrap="square" rtlCol="0">
            <a:spAutoFit/>
          </a:bodyPr>
          <a:lstStyle/>
          <a:p>
            <a:r>
              <a:rPr lang="en-US" sz="3600" dirty="0" smtClean="0">
                <a:solidFill>
                  <a:srgbClr val="00B0F0"/>
                </a:solidFill>
              </a:rPr>
              <a:t>1|</a:t>
            </a:r>
            <a:r>
              <a:rPr lang="en-US" sz="3600" dirty="0" smtClean="0">
                <a:solidFill>
                  <a:srgbClr val="C00000"/>
                </a:solidFill>
              </a:rPr>
              <a:t>1</a:t>
            </a:r>
            <a:endParaRPr lang="en-US" sz="3600" dirty="0">
              <a:solidFill>
                <a:srgbClr val="C00000"/>
              </a:solidFill>
            </a:endParaRPr>
          </a:p>
        </p:txBody>
      </p:sp>
      <p:sp>
        <p:nvSpPr>
          <p:cNvPr id="21" name="TextBox 20"/>
          <p:cNvSpPr txBox="1"/>
          <p:nvPr/>
        </p:nvSpPr>
        <p:spPr>
          <a:xfrm>
            <a:off x="2313801" y="3106156"/>
            <a:ext cx="947009" cy="646331"/>
          </a:xfrm>
          <a:prstGeom prst="rect">
            <a:avLst/>
          </a:prstGeom>
          <a:noFill/>
        </p:spPr>
        <p:txBody>
          <a:bodyPr wrap="square" rtlCol="0">
            <a:spAutoFit/>
          </a:bodyPr>
          <a:lstStyle/>
          <a:p>
            <a:r>
              <a:rPr lang="en-US" sz="3600" dirty="0" smtClean="0">
                <a:solidFill>
                  <a:srgbClr val="00B0F0"/>
                </a:solidFill>
              </a:rPr>
              <a:t>1|</a:t>
            </a:r>
            <a:r>
              <a:rPr lang="en-US" sz="3600" dirty="0" smtClean="0">
                <a:solidFill>
                  <a:srgbClr val="C00000"/>
                </a:solidFill>
              </a:rPr>
              <a:t>1</a:t>
            </a:r>
            <a:endParaRPr lang="en-US" sz="3600" dirty="0">
              <a:solidFill>
                <a:srgbClr val="C00000"/>
              </a:solidFill>
            </a:endParaRPr>
          </a:p>
        </p:txBody>
      </p:sp>
      <p:sp>
        <p:nvSpPr>
          <p:cNvPr id="22" name="TextBox 21"/>
          <p:cNvSpPr txBox="1"/>
          <p:nvPr/>
        </p:nvSpPr>
        <p:spPr>
          <a:xfrm>
            <a:off x="3621504" y="3069417"/>
            <a:ext cx="947009" cy="646331"/>
          </a:xfrm>
          <a:prstGeom prst="rect">
            <a:avLst/>
          </a:prstGeom>
          <a:noFill/>
        </p:spPr>
        <p:txBody>
          <a:bodyPr wrap="square" rtlCol="0">
            <a:spAutoFit/>
          </a:bodyPr>
          <a:lstStyle/>
          <a:p>
            <a:r>
              <a:rPr lang="en-US" sz="3600" dirty="0" smtClean="0">
                <a:solidFill>
                  <a:srgbClr val="00B0F0"/>
                </a:solidFill>
              </a:rPr>
              <a:t>0|</a:t>
            </a:r>
            <a:r>
              <a:rPr lang="en-US" sz="3600" dirty="0" smtClean="0">
                <a:solidFill>
                  <a:srgbClr val="C00000"/>
                </a:solidFill>
              </a:rPr>
              <a:t>1</a:t>
            </a:r>
            <a:endParaRPr lang="en-US" sz="3600" dirty="0">
              <a:solidFill>
                <a:srgbClr val="C00000"/>
              </a:solidFill>
            </a:endParaRPr>
          </a:p>
        </p:txBody>
      </p:sp>
      <p:sp>
        <p:nvSpPr>
          <p:cNvPr id="24" name="TextBox 23"/>
          <p:cNvSpPr txBox="1"/>
          <p:nvPr/>
        </p:nvSpPr>
        <p:spPr>
          <a:xfrm>
            <a:off x="4886030" y="3068692"/>
            <a:ext cx="947009" cy="646331"/>
          </a:xfrm>
          <a:prstGeom prst="rect">
            <a:avLst/>
          </a:prstGeom>
          <a:noFill/>
        </p:spPr>
        <p:txBody>
          <a:bodyPr wrap="square" rtlCol="0">
            <a:spAutoFit/>
          </a:bodyPr>
          <a:lstStyle/>
          <a:p>
            <a:r>
              <a:rPr lang="en-US" sz="3600" dirty="0" smtClean="0">
                <a:solidFill>
                  <a:srgbClr val="00B0F0"/>
                </a:solidFill>
              </a:rPr>
              <a:t>1|</a:t>
            </a:r>
            <a:r>
              <a:rPr lang="en-US" sz="3600" dirty="0" smtClean="0">
                <a:solidFill>
                  <a:srgbClr val="C00000"/>
                </a:solidFill>
              </a:rPr>
              <a:t>1</a:t>
            </a:r>
            <a:endParaRPr lang="en-US" sz="3600" dirty="0">
              <a:solidFill>
                <a:srgbClr val="C00000"/>
              </a:solidFill>
            </a:endParaRPr>
          </a:p>
        </p:txBody>
      </p:sp>
    </p:spTree>
    <p:extLst>
      <p:ext uri="{BB962C8B-B14F-4D97-AF65-F5344CB8AC3E}">
        <p14:creationId xmlns:p14="http://schemas.microsoft.com/office/powerpoint/2010/main" xmlns="" val="32412560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7420" y="178131"/>
            <a:ext cx="4324350" cy="466725"/>
          </a:xfrm>
          <a:prstGeom prst="rect">
            <a:avLst/>
          </a:prstGeom>
          <a:ln>
            <a:solidFill>
              <a:srgbClr val="C00000"/>
            </a:solidFill>
          </a:ln>
        </p:spPr>
      </p:pic>
      <p:pic>
        <p:nvPicPr>
          <p:cNvPr id="5" name="Picture 4"/>
          <p:cNvPicPr>
            <a:picLocks noChangeAspect="1"/>
          </p:cNvPicPr>
          <p:nvPr/>
        </p:nvPicPr>
        <p:blipFill>
          <a:blip r:embed="rId3"/>
          <a:stretch>
            <a:fillRect/>
          </a:stretch>
        </p:blipFill>
        <p:spPr>
          <a:xfrm>
            <a:off x="429018" y="2051460"/>
            <a:ext cx="5048250" cy="1352550"/>
          </a:xfrm>
          <a:prstGeom prst="rect">
            <a:avLst/>
          </a:prstGeom>
        </p:spPr>
      </p:pic>
      <p:pic>
        <p:nvPicPr>
          <p:cNvPr id="6" name="Picture 5"/>
          <p:cNvPicPr>
            <a:picLocks noChangeAspect="1"/>
          </p:cNvPicPr>
          <p:nvPr/>
        </p:nvPicPr>
        <p:blipFill>
          <a:blip r:embed="rId4"/>
          <a:stretch>
            <a:fillRect/>
          </a:stretch>
        </p:blipFill>
        <p:spPr>
          <a:xfrm>
            <a:off x="6421933" y="178131"/>
            <a:ext cx="3633531" cy="3279932"/>
          </a:xfrm>
          <a:prstGeom prst="rect">
            <a:avLst/>
          </a:prstGeom>
        </p:spPr>
      </p:pic>
      <p:pic>
        <p:nvPicPr>
          <p:cNvPr id="8" name="Picture 7"/>
          <p:cNvPicPr>
            <a:picLocks noChangeAspect="1"/>
          </p:cNvPicPr>
          <p:nvPr/>
        </p:nvPicPr>
        <p:blipFill>
          <a:blip r:embed="rId5"/>
          <a:stretch>
            <a:fillRect/>
          </a:stretch>
        </p:blipFill>
        <p:spPr>
          <a:xfrm>
            <a:off x="6922115" y="3419142"/>
            <a:ext cx="4468755" cy="2639797"/>
          </a:xfrm>
          <a:prstGeom prst="rect">
            <a:avLst/>
          </a:prstGeom>
        </p:spPr>
      </p:pic>
      <p:sp>
        <p:nvSpPr>
          <p:cNvPr id="9" name="TextBox 8"/>
          <p:cNvSpPr txBox="1"/>
          <p:nvPr/>
        </p:nvSpPr>
        <p:spPr>
          <a:xfrm>
            <a:off x="2381210" y="750955"/>
            <a:ext cx="3850572" cy="1200329"/>
          </a:xfrm>
          <a:prstGeom prst="rect">
            <a:avLst/>
          </a:prstGeom>
          <a:noFill/>
          <a:ln>
            <a:solidFill>
              <a:schemeClr val="tx1"/>
            </a:solidFill>
          </a:ln>
        </p:spPr>
        <p:txBody>
          <a:bodyPr wrap="square" rtlCol="0">
            <a:spAutoFit/>
          </a:bodyPr>
          <a:lstStyle/>
          <a:p>
            <a:r>
              <a:rPr lang="en-US" sz="2400" i="1" dirty="0" smtClean="0">
                <a:solidFill>
                  <a:srgbClr val="FF0000"/>
                </a:solidFill>
              </a:rPr>
              <a:t>1=</a:t>
            </a:r>
            <a:r>
              <a:rPr lang="en-US" sz="2400" i="1" dirty="0" err="1" smtClean="0">
                <a:solidFill>
                  <a:srgbClr val="FF0000"/>
                </a:solidFill>
              </a:rPr>
              <a:t>A</a:t>
            </a:r>
            <a:r>
              <a:rPr lang="en-US" sz="2400" i="1" baseline="-25000" dirty="0" err="1" smtClean="0">
                <a:solidFill>
                  <a:srgbClr val="FF0000"/>
                </a:solidFill>
              </a:rPr>
              <a:t>p</a:t>
            </a:r>
            <a:r>
              <a:rPr lang="en-US" sz="2400" i="1" dirty="0" err="1" smtClean="0">
                <a:solidFill>
                  <a:srgbClr val="FF0000"/>
                </a:solidFill>
              </a:rPr>
              <a:t>+n</a:t>
            </a:r>
            <a:r>
              <a:rPr lang="en-US" sz="2400" i="1" dirty="0" smtClean="0">
                <a:solidFill>
                  <a:srgbClr val="FF0000"/>
                </a:solidFill>
              </a:rPr>
              <a:t> , error occurs if </a:t>
            </a:r>
            <a:r>
              <a:rPr lang="en-US" sz="2400" i="1" dirty="0">
                <a:solidFill>
                  <a:srgbClr val="FF0000"/>
                </a:solidFill>
              </a:rPr>
              <a:t>n&lt;-</a:t>
            </a:r>
            <a:r>
              <a:rPr lang="en-US" sz="2400" i="1" dirty="0" err="1">
                <a:solidFill>
                  <a:srgbClr val="FF0000"/>
                </a:solidFill>
              </a:rPr>
              <a:t>A</a:t>
            </a:r>
            <a:r>
              <a:rPr lang="en-US" sz="2400" i="1" baseline="-25000" dirty="0" err="1">
                <a:solidFill>
                  <a:srgbClr val="FF0000"/>
                </a:solidFill>
              </a:rPr>
              <a:t>p</a:t>
            </a:r>
            <a:endParaRPr lang="en-US" sz="2400" i="1" dirty="0">
              <a:solidFill>
                <a:srgbClr val="FF0000"/>
              </a:solidFill>
            </a:endParaRPr>
          </a:p>
          <a:p>
            <a:r>
              <a:rPr lang="en-US" sz="2400" i="1" dirty="0" smtClean="0">
                <a:solidFill>
                  <a:srgbClr val="FF0000"/>
                </a:solidFill>
              </a:rPr>
              <a:t>0= -</a:t>
            </a:r>
            <a:r>
              <a:rPr lang="en-US" sz="2400" i="1" dirty="0" err="1" smtClean="0">
                <a:solidFill>
                  <a:srgbClr val="FF0000"/>
                </a:solidFill>
              </a:rPr>
              <a:t>A</a:t>
            </a:r>
            <a:r>
              <a:rPr lang="en-US" sz="2400" i="1" baseline="-25000" dirty="0" err="1" smtClean="0">
                <a:solidFill>
                  <a:srgbClr val="FF0000"/>
                </a:solidFill>
              </a:rPr>
              <a:t>p</a:t>
            </a:r>
            <a:r>
              <a:rPr lang="en-US" sz="2400" i="1" dirty="0" err="1" smtClean="0">
                <a:solidFill>
                  <a:srgbClr val="FF0000"/>
                </a:solidFill>
              </a:rPr>
              <a:t>+n</a:t>
            </a:r>
            <a:r>
              <a:rPr lang="en-US" sz="2400" i="1" dirty="0" smtClean="0">
                <a:solidFill>
                  <a:srgbClr val="FF0000"/>
                </a:solidFill>
              </a:rPr>
              <a:t>, error occurs if </a:t>
            </a:r>
            <a:r>
              <a:rPr lang="en-US" sz="2400" i="1" dirty="0">
                <a:solidFill>
                  <a:srgbClr val="FF0000"/>
                </a:solidFill>
              </a:rPr>
              <a:t>n&gt;</a:t>
            </a:r>
            <a:r>
              <a:rPr lang="en-US" sz="2400" i="1" dirty="0" err="1">
                <a:solidFill>
                  <a:srgbClr val="FF0000"/>
                </a:solidFill>
              </a:rPr>
              <a:t>A</a:t>
            </a:r>
            <a:r>
              <a:rPr lang="en-US" sz="2400" i="1" baseline="-25000" dirty="0" err="1">
                <a:solidFill>
                  <a:srgbClr val="FF0000"/>
                </a:solidFill>
              </a:rPr>
              <a:t>p</a:t>
            </a:r>
            <a:endParaRPr lang="en-US" sz="2400" i="1" dirty="0">
              <a:solidFill>
                <a:srgbClr val="FF0000"/>
              </a:solidFill>
            </a:endParaRPr>
          </a:p>
          <a:p>
            <a:r>
              <a:rPr lang="en-US" sz="2400" i="1" dirty="0" smtClean="0"/>
              <a:t>n=random noise amplitude</a:t>
            </a:r>
          </a:p>
        </p:txBody>
      </p:sp>
      <p:sp>
        <p:nvSpPr>
          <p:cNvPr id="10" name="TextBox 9"/>
          <p:cNvSpPr txBox="1"/>
          <p:nvPr/>
        </p:nvSpPr>
        <p:spPr>
          <a:xfrm>
            <a:off x="9665467" y="964143"/>
            <a:ext cx="2021900" cy="369332"/>
          </a:xfrm>
          <a:prstGeom prst="rect">
            <a:avLst/>
          </a:prstGeom>
          <a:noFill/>
          <a:ln>
            <a:solidFill>
              <a:schemeClr val="tx1"/>
            </a:solidFill>
          </a:ln>
        </p:spPr>
        <p:txBody>
          <a:bodyPr wrap="none" rtlCol="0">
            <a:spAutoFit/>
          </a:bodyPr>
          <a:lstStyle/>
          <a:p>
            <a:r>
              <a:rPr lang="en-US" dirty="0" smtClean="0">
                <a:solidFill>
                  <a:srgbClr val="FF0000"/>
                </a:solidFill>
              </a:rPr>
              <a:t>Decision thresholds</a:t>
            </a:r>
            <a:endParaRPr lang="en-US" dirty="0">
              <a:solidFill>
                <a:srgbClr val="FF0000"/>
              </a:solidFill>
            </a:endParaRPr>
          </a:p>
        </p:txBody>
      </p:sp>
      <p:pic>
        <p:nvPicPr>
          <p:cNvPr id="11" name="Picture 10"/>
          <p:cNvPicPr>
            <a:picLocks noChangeAspect="1"/>
          </p:cNvPicPr>
          <p:nvPr/>
        </p:nvPicPr>
        <p:blipFill>
          <a:blip r:embed="rId6"/>
          <a:stretch>
            <a:fillRect/>
          </a:stretch>
        </p:blipFill>
        <p:spPr>
          <a:xfrm>
            <a:off x="449671" y="3637230"/>
            <a:ext cx="3403661" cy="1520156"/>
          </a:xfrm>
          <a:prstGeom prst="rect">
            <a:avLst/>
          </a:prstGeom>
        </p:spPr>
      </p:pic>
      <p:pic>
        <p:nvPicPr>
          <p:cNvPr id="12" name="Picture 11"/>
          <p:cNvPicPr>
            <a:picLocks noChangeAspect="1"/>
          </p:cNvPicPr>
          <p:nvPr/>
        </p:nvPicPr>
        <p:blipFill>
          <a:blip r:embed="rId7"/>
          <a:stretch>
            <a:fillRect/>
          </a:stretch>
        </p:blipFill>
        <p:spPr>
          <a:xfrm>
            <a:off x="501702" y="5277925"/>
            <a:ext cx="2863397" cy="636094"/>
          </a:xfrm>
          <a:prstGeom prst="rect">
            <a:avLst/>
          </a:prstGeom>
          <a:ln>
            <a:solidFill>
              <a:srgbClr val="7030A0"/>
            </a:solidFill>
          </a:ln>
        </p:spPr>
      </p:pic>
      <p:pic>
        <p:nvPicPr>
          <p:cNvPr id="13" name="Picture 12"/>
          <p:cNvPicPr>
            <a:picLocks noChangeAspect="1"/>
          </p:cNvPicPr>
          <p:nvPr/>
        </p:nvPicPr>
        <p:blipFill>
          <a:blip r:embed="rId8"/>
          <a:stretch>
            <a:fillRect/>
          </a:stretch>
        </p:blipFill>
        <p:spPr>
          <a:xfrm>
            <a:off x="4033211" y="3907572"/>
            <a:ext cx="2074612" cy="787031"/>
          </a:xfrm>
          <a:prstGeom prst="rect">
            <a:avLst/>
          </a:prstGeom>
        </p:spPr>
      </p:pic>
      <p:sp>
        <p:nvSpPr>
          <p:cNvPr id="16" name="TextBox 15"/>
          <p:cNvSpPr txBox="1"/>
          <p:nvPr/>
        </p:nvSpPr>
        <p:spPr>
          <a:xfrm>
            <a:off x="3759698" y="5199698"/>
            <a:ext cx="3093860" cy="707886"/>
          </a:xfrm>
          <a:prstGeom prst="rect">
            <a:avLst/>
          </a:prstGeom>
          <a:noFill/>
        </p:spPr>
        <p:txBody>
          <a:bodyPr wrap="none" rtlCol="0">
            <a:spAutoFit/>
          </a:bodyPr>
          <a:lstStyle/>
          <a:p>
            <a:r>
              <a:rPr lang="en-US" sz="2000" b="1" dirty="0" smtClean="0">
                <a:solidFill>
                  <a:srgbClr val="FF0000"/>
                </a:solidFill>
              </a:rPr>
              <a:t>If 1 and 0 are equally likely:</a:t>
            </a:r>
          </a:p>
          <a:p>
            <a:pPr algn="ctr"/>
            <a:r>
              <a:rPr lang="en-US" sz="2000" b="1" i="1" dirty="0" smtClean="0">
                <a:solidFill>
                  <a:srgbClr val="FF0000"/>
                </a:solidFill>
              </a:rPr>
              <a:t>P(0)=P(1)= 50%</a:t>
            </a:r>
            <a:endParaRPr lang="en-US" sz="2000" b="1" i="1" dirty="0">
              <a:solidFill>
                <a:srgbClr val="FF0000"/>
              </a:solidFill>
            </a:endParaRPr>
          </a:p>
        </p:txBody>
      </p:sp>
      <p:sp>
        <p:nvSpPr>
          <p:cNvPr id="17" name="TextBox 16"/>
          <p:cNvSpPr txBox="1"/>
          <p:nvPr/>
        </p:nvSpPr>
        <p:spPr>
          <a:xfrm>
            <a:off x="8941652" y="6250317"/>
            <a:ext cx="2442272" cy="369332"/>
          </a:xfrm>
          <a:prstGeom prst="rect">
            <a:avLst/>
          </a:prstGeom>
          <a:noFill/>
        </p:spPr>
        <p:txBody>
          <a:bodyPr wrap="none" rtlCol="0">
            <a:spAutoFit/>
          </a:bodyPr>
          <a:lstStyle/>
          <a:p>
            <a:r>
              <a:rPr lang="en-US" dirty="0" smtClean="0">
                <a:solidFill>
                  <a:srgbClr val="0070C0"/>
                </a:solidFill>
              </a:rPr>
              <a:t>Ref. B.P. Lathi,3/e, p.331</a:t>
            </a:r>
            <a:endParaRPr lang="en-US" dirty="0">
              <a:solidFill>
                <a:srgbClr val="0070C0"/>
              </a:solidFill>
            </a:endParaRPr>
          </a:p>
        </p:txBody>
      </p:sp>
      <p:pic>
        <p:nvPicPr>
          <p:cNvPr id="18" name="Picture 17"/>
          <p:cNvPicPr>
            <a:picLocks noChangeAspect="1"/>
          </p:cNvPicPr>
          <p:nvPr/>
        </p:nvPicPr>
        <p:blipFill>
          <a:blip r:embed="rId9"/>
          <a:stretch>
            <a:fillRect/>
          </a:stretch>
        </p:blipFill>
        <p:spPr>
          <a:xfrm>
            <a:off x="3620845" y="4772492"/>
            <a:ext cx="3438525" cy="381000"/>
          </a:xfrm>
          <a:prstGeom prst="rect">
            <a:avLst/>
          </a:prstGeom>
          <a:ln>
            <a:solidFill>
              <a:srgbClr val="FF0000"/>
            </a:solidFill>
          </a:ln>
        </p:spPr>
      </p:pic>
      <p:pic>
        <p:nvPicPr>
          <p:cNvPr id="19" name="Picture 18"/>
          <p:cNvPicPr>
            <a:picLocks noChangeAspect="1"/>
          </p:cNvPicPr>
          <p:nvPr/>
        </p:nvPicPr>
        <p:blipFill>
          <a:blip r:embed="rId10"/>
          <a:stretch>
            <a:fillRect/>
          </a:stretch>
        </p:blipFill>
        <p:spPr>
          <a:xfrm>
            <a:off x="3321201" y="5958813"/>
            <a:ext cx="4378264" cy="787579"/>
          </a:xfrm>
          <a:prstGeom prst="rect">
            <a:avLst/>
          </a:prstGeom>
          <a:ln>
            <a:solidFill>
              <a:srgbClr val="FF0000"/>
            </a:solidFill>
          </a:ln>
        </p:spPr>
      </p:pic>
      <p:sp>
        <p:nvSpPr>
          <p:cNvPr id="15" name="TextBox 14"/>
          <p:cNvSpPr txBox="1"/>
          <p:nvPr/>
        </p:nvSpPr>
        <p:spPr>
          <a:xfrm>
            <a:off x="10248188" y="4606506"/>
            <a:ext cx="1845377" cy="1015663"/>
          </a:xfrm>
          <a:prstGeom prst="rect">
            <a:avLst/>
          </a:prstGeom>
          <a:noFill/>
          <a:ln>
            <a:noFill/>
          </a:ln>
        </p:spPr>
        <p:txBody>
          <a:bodyPr wrap="none" rtlCol="0">
            <a:spAutoFit/>
          </a:bodyPr>
          <a:lstStyle/>
          <a:p>
            <a:r>
              <a:rPr lang="en-US" sz="2000" b="1" dirty="0" smtClean="0">
                <a:solidFill>
                  <a:srgbClr val="FF0000"/>
                </a:solidFill>
              </a:rPr>
              <a:t>QUIZ: </a:t>
            </a:r>
            <a:r>
              <a:rPr lang="en-US" sz="2000" b="1" i="1" dirty="0" smtClean="0">
                <a:solidFill>
                  <a:srgbClr val="FF0000"/>
                </a:solidFill>
              </a:rPr>
              <a:t>P(</a:t>
            </a:r>
            <a:r>
              <a:rPr lang="el-GR" sz="2000" b="1" i="1" dirty="0" smtClean="0">
                <a:solidFill>
                  <a:srgbClr val="FF0000"/>
                </a:solidFill>
              </a:rPr>
              <a:t>α</a:t>
            </a:r>
            <a:r>
              <a:rPr lang="en-US" sz="2000" b="1" i="1" dirty="0" smtClean="0">
                <a:solidFill>
                  <a:srgbClr val="FF0000"/>
                </a:solidFill>
              </a:rPr>
              <a:t>)</a:t>
            </a:r>
            <a:r>
              <a:rPr lang="en-US" sz="2000" b="1" dirty="0" smtClean="0">
                <a:solidFill>
                  <a:srgbClr val="FF0000"/>
                </a:solidFill>
              </a:rPr>
              <a:t>=?</a:t>
            </a:r>
          </a:p>
          <a:p>
            <a:r>
              <a:rPr lang="en-US" sz="2000" b="1" i="1" dirty="0" smtClean="0">
                <a:solidFill>
                  <a:srgbClr val="FF0000"/>
                </a:solidFill>
              </a:rPr>
              <a:t>P(</a:t>
            </a:r>
            <a:r>
              <a:rPr lang="el-GR" sz="2000" b="1" i="1" dirty="0" smtClean="0">
                <a:solidFill>
                  <a:srgbClr val="FF0000"/>
                </a:solidFill>
              </a:rPr>
              <a:t>β</a:t>
            </a:r>
            <a:r>
              <a:rPr lang="en-US" sz="2000" b="1" i="1" dirty="0" smtClean="0">
                <a:solidFill>
                  <a:srgbClr val="FF0000"/>
                </a:solidFill>
              </a:rPr>
              <a:t>)</a:t>
            </a:r>
            <a:r>
              <a:rPr lang="en-US" sz="2000" b="1" dirty="0" smtClean="0">
                <a:solidFill>
                  <a:srgbClr val="FF0000"/>
                </a:solidFill>
              </a:rPr>
              <a:t>=?,</a:t>
            </a:r>
            <a:r>
              <a:rPr lang="en-US" sz="2000" b="1" i="1" dirty="0" smtClean="0">
                <a:solidFill>
                  <a:srgbClr val="FF0000"/>
                </a:solidFill>
              </a:rPr>
              <a:t> P(</a:t>
            </a:r>
            <a:r>
              <a:rPr lang="en-US" sz="2000" b="1" i="1" dirty="0" err="1" smtClean="0">
                <a:solidFill>
                  <a:srgbClr val="FF0000"/>
                </a:solidFill>
              </a:rPr>
              <a:t>A</a:t>
            </a:r>
            <a:r>
              <a:rPr lang="en-US" sz="2000" b="1" i="1" baseline="-25000" dirty="0" err="1" smtClean="0">
                <a:solidFill>
                  <a:srgbClr val="FF0000"/>
                </a:solidFill>
              </a:rPr>
              <a:t>p</a:t>
            </a:r>
            <a:r>
              <a:rPr lang="en-US" sz="2000" b="1" i="1" dirty="0" smtClean="0">
                <a:solidFill>
                  <a:srgbClr val="FF0000"/>
                </a:solidFill>
              </a:rPr>
              <a:t>)</a:t>
            </a:r>
            <a:r>
              <a:rPr lang="en-US" sz="2000" b="1" dirty="0" smtClean="0">
                <a:solidFill>
                  <a:srgbClr val="FF0000"/>
                </a:solidFill>
              </a:rPr>
              <a:t>=?,</a:t>
            </a:r>
          </a:p>
          <a:p>
            <a:r>
              <a:rPr lang="en-US" sz="2000" b="1" i="1" dirty="0" smtClean="0">
                <a:solidFill>
                  <a:srgbClr val="FF0000"/>
                </a:solidFill>
              </a:rPr>
              <a:t>P(-</a:t>
            </a:r>
            <a:r>
              <a:rPr lang="en-US" sz="2000" b="1" i="1" dirty="0" err="1" smtClean="0">
                <a:solidFill>
                  <a:srgbClr val="FF0000"/>
                </a:solidFill>
              </a:rPr>
              <a:t>A</a:t>
            </a:r>
            <a:r>
              <a:rPr lang="en-US" sz="2000" b="1" i="1" baseline="-25000" dirty="0" err="1" smtClean="0">
                <a:solidFill>
                  <a:srgbClr val="FF0000"/>
                </a:solidFill>
              </a:rPr>
              <a:t>p</a:t>
            </a:r>
            <a:r>
              <a:rPr lang="en-US" sz="2000" b="1" i="1" dirty="0" smtClean="0">
                <a:solidFill>
                  <a:srgbClr val="FF0000"/>
                </a:solidFill>
              </a:rPr>
              <a:t>)</a:t>
            </a:r>
            <a:r>
              <a:rPr lang="en-US" sz="2000" b="1" dirty="0" smtClean="0">
                <a:solidFill>
                  <a:srgbClr val="FF0000"/>
                </a:solidFill>
              </a:rPr>
              <a:t>=?</a:t>
            </a:r>
          </a:p>
        </p:txBody>
      </p:sp>
      <p:sp>
        <p:nvSpPr>
          <p:cNvPr id="20" name="TextBox 19"/>
          <p:cNvSpPr txBox="1"/>
          <p:nvPr/>
        </p:nvSpPr>
        <p:spPr>
          <a:xfrm>
            <a:off x="7125299" y="3203079"/>
            <a:ext cx="4673459" cy="369332"/>
          </a:xfrm>
          <a:prstGeom prst="rect">
            <a:avLst/>
          </a:prstGeom>
          <a:noFill/>
        </p:spPr>
        <p:txBody>
          <a:bodyPr wrap="none" rtlCol="0">
            <a:spAutoFit/>
          </a:bodyPr>
          <a:lstStyle/>
          <a:p>
            <a:r>
              <a:rPr lang="en-US" dirty="0" smtClean="0"/>
              <a:t>Probability density function(</a:t>
            </a:r>
            <a:r>
              <a:rPr lang="en-US" dirty="0" err="1" smtClean="0"/>
              <a:t>pdf</a:t>
            </a:r>
            <a:r>
              <a:rPr lang="en-US" dirty="0" smtClean="0"/>
              <a:t>) of white noise:</a:t>
            </a:r>
            <a:endParaRPr lang="en-US" dirty="0"/>
          </a:p>
        </p:txBody>
      </p:sp>
      <p:sp>
        <p:nvSpPr>
          <p:cNvPr id="21" name="TextBox 20"/>
          <p:cNvSpPr txBox="1"/>
          <p:nvPr/>
        </p:nvSpPr>
        <p:spPr>
          <a:xfrm>
            <a:off x="8816192" y="2334830"/>
            <a:ext cx="3278038" cy="923330"/>
          </a:xfrm>
          <a:prstGeom prst="rect">
            <a:avLst/>
          </a:prstGeom>
          <a:noFill/>
          <a:ln w="28575">
            <a:solidFill>
              <a:srgbClr val="FF0000"/>
            </a:solidFill>
          </a:ln>
        </p:spPr>
        <p:txBody>
          <a:bodyPr wrap="square" rtlCol="0">
            <a:spAutoFit/>
          </a:bodyPr>
          <a:lstStyle/>
          <a:p>
            <a:pPr algn="just"/>
            <a:r>
              <a:rPr lang="en-US" i="1" dirty="0" err="1" smtClean="0">
                <a:solidFill>
                  <a:srgbClr val="0070C0"/>
                </a:solidFill>
              </a:rPr>
              <a:t>pdf</a:t>
            </a:r>
            <a:r>
              <a:rPr lang="en-US" i="1" dirty="0" smtClean="0">
                <a:solidFill>
                  <a:srgbClr val="0070C0"/>
                </a:solidFill>
                <a:sym typeface="Wingdings" pitchFamily="2" charset="2"/>
              </a:rPr>
              <a:t></a:t>
            </a:r>
            <a:r>
              <a:rPr lang="en-US" i="1" dirty="0" smtClean="0">
                <a:solidFill>
                  <a:srgbClr val="0070C0"/>
                </a:solidFill>
              </a:rPr>
              <a:t> probability of a continuous random variable falling within a particular range of values.</a:t>
            </a:r>
            <a:endParaRPr lang="en-US" i="1" dirty="0">
              <a:solidFill>
                <a:srgbClr val="0070C0"/>
              </a:solidFill>
            </a:endParaRPr>
          </a:p>
        </p:txBody>
      </p:sp>
      <p:sp>
        <p:nvSpPr>
          <p:cNvPr id="72706"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2705" name="Picture 1"/>
          <p:cNvPicPr>
            <a:picLocks noChangeAspect="1" noChangeArrowheads="1"/>
          </p:cNvPicPr>
          <p:nvPr/>
        </p:nvPicPr>
        <p:blipFill>
          <a:blip r:embed="rId11">
            <a:clrChange>
              <a:clrFrom>
                <a:srgbClr val="FFFFFF"/>
              </a:clrFrom>
              <a:clrTo>
                <a:srgbClr val="FFFFFF">
                  <a:alpha val="0"/>
                </a:srgbClr>
              </a:clrTo>
            </a:clrChange>
          </a:blip>
          <a:srcRect/>
          <a:stretch>
            <a:fillRect/>
          </a:stretch>
        </p:blipFill>
        <p:spPr bwMode="auto">
          <a:xfrm>
            <a:off x="9635704" y="4032786"/>
            <a:ext cx="2377557" cy="590972"/>
          </a:xfrm>
          <a:prstGeom prst="rect">
            <a:avLst/>
          </a:prstGeom>
          <a:noFill/>
          <a:ln w="28575">
            <a:solidFill>
              <a:srgbClr val="FF0000"/>
            </a:solidFill>
          </a:ln>
        </p:spPr>
      </p:pic>
      <p:sp>
        <p:nvSpPr>
          <p:cNvPr id="72707" name="Rectangle 3"/>
          <p:cNvSpPr>
            <a:spLocks noChangeArrowheads="1"/>
          </p:cNvSpPr>
          <p:nvPr/>
        </p:nvSpPr>
        <p:spPr bwMode="auto">
          <a:xfrm>
            <a:off x="0" y="13493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3" name="Straight Arrow Connector 22"/>
          <p:cNvCxnSpPr/>
          <p:nvPr/>
        </p:nvCxnSpPr>
        <p:spPr>
          <a:xfrm rot="10800000" flipV="1">
            <a:off x="9566694" y="4641010"/>
            <a:ext cx="500332" cy="31055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633729" y="3605872"/>
            <a:ext cx="2254143" cy="400110"/>
          </a:xfrm>
          <a:prstGeom prst="rect">
            <a:avLst/>
          </a:prstGeom>
          <a:noFill/>
          <a:ln>
            <a:solidFill>
              <a:srgbClr val="FF0000"/>
            </a:solidFill>
          </a:ln>
        </p:spPr>
        <p:txBody>
          <a:bodyPr wrap="none" rtlCol="0">
            <a:spAutoFit/>
          </a:bodyPr>
          <a:lstStyle/>
          <a:p>
            <a:r>
              <a:rPr lang="en-US" sz="2000" b="1" i="1" dirty="0" smtClean="0">
                <a:solidFill>
                  <a:srgbClr val="FF0000"/>
                </a:solidFill>
              </a:rPr>
              <a:t>QUIZ: What is </a:t>
            </a:r>
            <a:r>
              <a:rPr lang="en-US" sz="2000" b="1" i="1" dirty="0" err="1" smtClean="0">
                <a:solidFill>
                  <a:srgbClr val="FF0000"/>
                </a:solidFill>
              </a:rPr>
              <a:t>pmf</a:t>
            </a:r>
            <a:r>
              <a:rPr lang="en-US" sz="2000" b="1" i="1" dirty="0" smtClean="0">
                <a:solidFill>
                  <a:srgbClr val="FF0000"/>
                </a:solidFill>
              </a:rPr>
              <a:t>?</a:t>
            </a:r>
            <a:endParaRPr lang="en-US" sz="2000" b="1" i="1" dirty="0">
              <a:solidFill>
                <a:srgbClr val="FF0000"/>
              </a:solidFill>
            </a:endParaRPr>
          </a:p>
        </p:txBody>
      </p:sp>
      <p:cxnSp>
        <p:nvCxnSpPr>
          <p:cNvPr id="26" name="Straight Arrow Connector 25"/>
          <p:cNvCxnSpPr/>
          <p:nvPr/>
        </p:nvCxnSpPr>
        <p:spPr>
          <a:xfrm rot="10800000" flipV="1">
            <a:off x="9652958" y="1345721"/>
            <a:ext cx="353684" cy="2587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4019390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7452</TotalTime>
  <Words>5112</Words>
  <Application>Microsoft Office PowerPoint</Application>
  <PresentationFormat>Custom</PresentationFormat>
  <Paragraphs>515</Paragraphs>
  <Slides>77</Slides>
  <Notes>2</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User</cp:lastModifiedBy>
  <cp:revision>495</cp:revision>
  <dcterms:created xsi:type="dcterms:W3CDTF">2022-03-15T08:28:00Z</dcterms:created>
  <dcterms:modified xsi:type="dcterms:W3CDTF">2024-03-06T20:20:42Z</dcterms:modified>
</cp:coreProperties>
</file>